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264" r:id="rId5"/>
    <p:sldId id="263" r:id="rId6"/>
    <p:sldId id="265" r:id="rId7"/>
    <p:sldId id="266" r:id="rId8"/>
    <p:sldId id="267" r:id="rId9"/>
    <p:sldId id="268" r:id="rId10"/>
    <p:sldId id="262" r:id="rId11"/>
    <p:sldId id="269"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I User" initials="IU" lastIdx="1" clrIdx="0">
    <p:extLst>
      <p:ext uri="{19B8F6BF-5375-455C-9EA6-DF929625EA0E}">
        <p15:presenceInfo xmlns:p15="http://schemas.microsoft.com/office/powerpoint/2012/main" userId="IAI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85" d="100"/>
          <a:sy n="85" d="100"/>
        </p:scale>
        <p:origin x="48"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B43200-822E-4314-9EDD-1B529E594D90}"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B626D-DF00-40B7-8BC3-C129082E38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4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43200-822E-4314-9EDD-1B529E594D90}"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2891504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43200-822E-4314-9EDD-1B529E594D90}"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326070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43200-822E-4314-9EDD-1B529E594D90}"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3708294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B43200-822E-4314-9EDD-1B529E594D90}"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FB626D-DF00-40B7-8BC3-C129082E38B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87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B43200-822E-4314-9EDD-1B529E594D90}"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28690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B43200-822E-4314-9EDD-1B529E594D90}" type="datetimeFigureOut">
              <a:rPr lang="en-US"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186793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B43200-822E-4314-9EDD-1B529E594D90}" type="datetimeFigureOut">
              <a:rPr lang="en-US" smtClean="0"/>
              <a:t>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142829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FB43200-822E-4314-9EDD-1B529E594D90}" type="datetimeFigureOut">
              <a:rPr lang="en-US" smtClean="0"/>
              <a:t>12/9/2018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2120026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FB43200-822E-4314-9EDD-1B529E594D90}" type="datetimeFigureOut">
              <a:rPr lang="en-US" smtClean="0"/>
              <a:t>12/9/2018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5FB626D-DF00-40B7-8BC3-C129082E38B7}" type="slidenum">
              <a:rPr lang="en-US" smtClean="0"/>
              <a:t>‹#›</a:t>
            </a:fld>
            <a:endParaRPr lang="en-US"/>
          </a:p>
        </p:txBody>
      </p:sp>
    </p:spTree>
    <p:extLst>
      <p:ext uri="{BB962C8B-B14F-4D97-AF65-F5344CB8AC3E}">
        <p14:creationId xmlns:p14="http://schemas.microsoft.com/office/powerpoint/2010/main" val="4293253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FB43200-822E-4314-9EDD-1B529E594D90}"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FB626D-DF00-40B7-8BC3-C129082E38B7}" type="slidenum">
              <a:rPr lang="en-US" smtClean="0"/>
              <a:t>‹#›</a:t>
            </a:fld>
            <a:endParaRPr lang="en-US"/>
          </a:p>
        </p:txBody>
      </p:sp>
    </p:spTree>
    <p:extLst>
      <p:ext uri="{BB962C8B-B14F-4D97-AF65-F5344CB8AC3E}">
        <p14:creationId xmlns:p14="http://schemas.microsoft.com/office/powerpoint/2010/main" val="105214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FB43200-822E-4314-9EDD-1B529E594D90}" type="datetimeFigureOut">
              <a:rPr lang="en-US" smtClean="0"/>
              <a:t>12/9/2018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5FB626D-DF00-40B7-8BC3-C129082E38B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733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1AEB-AEC7-4AC0-87D7-1120F2E3E2A6}"/>
              </a:ext>
            </a:extLst>
          </p:cNvPr>
          <p:cNvSpPr>
            <a:spLocks noGrp="1"/>
          </p:cNvSpPr>
          <p:nvPr>
            <p:ph type="ctrTitle"/>
          </p:nvPr>
        </p:nvSpPr>
        <p:spPr>
          <a:xfrm>
            <a:off x="1524000" y="868362"/>
            <a:ext cx="9144000" cy="2387600"/>
          </a:xfrm>
        </p:spPr>
        <p:txBody>
          <a:bodyPr/>
          <a:lstStyle/>
          <a:p>
            <a:r>
              <a:rPr lang="en-US" dirty="0"/>
              <a:t>Initialization technique</a:t>
            </a:r>
          </a:p>
        </p:txBody>
      </p:sp>
      <p:sp>
        <p:nvSpPr>
          <p:cNvPr id="3" name="Subtitle 2">
            <a:extLst>
              <a:ext uri="{FF2B5EF4-FFF2-40B4-BE49-F238E27FC236}">
                <a16:creationId xmlns:a16="http://schemas.microsoft.com/office/drawing/2014/main" id="{411F1733-FA27-48A5-BFE7-321F87883C3D}"/>
              </a:ext>
            </a:extLst>
          </p:cNvPr>
          <p:cNvSpPr>
            <a:spLocks noGrp="1"/>
          </p:cNvSpPr>
          <p:nvPr>
            <p:ph type="subTitle" idx="1"/>
          </p:nvPr>
        </p:nvSpPr>
        <p:spPr/>
        <p:txBody>
          <a:bodyPr>
            <a:normAutofit fontScale="85000" lnSpcReduction="20000"/>
          </a:bodyPr>
          <a:lstStyle/>
          <a:p>
            <a:endParaRPr lang="en-US" dirty="0"/>
          </a:p>
          <a:p>
            <a:r>
              <a:rPr lang="en-US" altLang="zh-CN" dirty="0"/>
              <a:t>Li </a:t>
            </a:r>
            <a:r>
              <a:rPr lang="en-US" altLang="zh-CN" dirty="0" err="1"/>
              <a:t>Kun</a:t>
            </a:r>
            <a:endParaRPr lang="en-US" altLang="zh-CN" dirty="0"/>
          </a:p>
          <a:p>
            <a:r>
              <a:rPr lang="en-US" altLang="zh-CN" dirty="0"/>
              <a:t>20185104</a:t>
            </a:r>
            <a:endParaRPr lang="en-US" dirty="0"/>
          </a:p>
        </p:txBody>
      </p:sp>
      <p:pic>
        <p:nvPicPr>
          <p:cNvPr id="13" name="音频 12">
            <a:hlinkClick r:id="" action="ppaction://media"/>
            <a:extLst>
              <a:ext uri="{FF2B5EF4-FFF2-40B4-BE49-F238E27FC236}">
                <a16:creationId xmlns:a16="http://schemas.microsoft.com/office/drawing/2014/main" id="{B587D919-8074-4450-BBB9-7DD195BA62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827254367"/>
      </p:ext>
    </p:extLst>
  </p:cSld>
  <p:clrMapOvr>
    <a:masterClrMapping/>
  </p:clrMapOvr>
  <mc:AlternateContent xmlns:mc="http://schemas.openxmlformats.org/markup-compatibility/2006">
    <mc:Choice xmlns:p14="http://schemas.microsoft.com/office/powerpoint/2010/main" Requires="p14">
      <p:transition spd="slow" p14:dur="2000" advTm="19277"/>
    </mc:Choice>
    <mc:Fallback>
      <p:transition spd="slow" advTm="1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B12B2-8AA8-46AA-80C6-E6DC8F7D4906}"/>
              </a:ext>
            </a:extLst>
          </p:cNvPr>
          <p:cNvSpPr>
            <a:spLocks noGrp="1"/>
          </p:cNvSpPr>
          <p:nvPr>
            <p:ph idx="1"/>
          </p:nvPr>
        </p:nvSpPr>
        <p:spPr/>
        <p:txBody>
          <a:bodyPr/>
          <a:lstStyle/>
          <a:p>
            <a:r>
              <a:rPr lang="en-US" dirty="0">
                <a:ln w="0"/>
                <a:effectLst>
                  <a:outerShdw blurRad="38100" dist="19050" dir="2700000" algn="tl" rotWithShape="0">
                    <a:schemeClr val="dk1">
                      <a:alpha val="40000"/>
                    </a:schemeClr>
                  </a:outerShdw>
                </a:effectLst>
              </a:rPr>
              <a:t>Proving process (backward propagation)</a:t>
            </a:r>
            <a:endParaRPr lang="en-US" dirty="0">
              <a:ln w="0"/>
              <a:solidFill>
                <a:schemeClr val="tx1"/>
              </a:solidFill>
              <a:effectLst>
                <a:outerShdw blurRad="38100" dist="19050" dir="2700000" algn="tl" rotWithShape="0">
                  <a:schemeClr val="dk1">
                    <a:alpha val="40000"/>
                  </a:schemeClr>
                </a:outerShdw>
              </a:effectLst>
            </a:endParaRPr>
          </a:p>
          <a:p>
            <a:r>
              <a:rPr lang="en-US" sz="1800" dirty="0"/>
              <a:t>Suppose we are still a k-layer network, now we have the gradient of the kth layer</a:t>
            </a:r>
          </a:p>
          <a:p>
            <a:r>
              <a:rPr lang="en-US" sz="1800" dirty="0"/>
              <a:t>then for the gradient of the k-1th layer input, there is</a:t>
            </a:r>
          </a:p>
        </p:txBody>
      </p:sp>
      <p:sp>
        <p:nvSpPr>
          <p:cNvPr id="4" name="Title 3">
            <a:extLst>
              <a:ext uri="{FF2B5EF4-FFF2-40B4-BE49-F238E27FC236}">
                <a16:creationId xmlns:a16="http://schemas.microsoft.com/office/drawing/2014/main" id="{1553D32D-C5EC-45B6-9269-31C557507BC5}"/>
              </a:ext>
            </a:extLst>
          </p:cNvPr>
          <p:cNvSpPr>
            <a:spLocks noGrp="1"/>
          </p:cNvSpPr>
          <p:nvPr>
            <p:ph type="title"/>
          </p:nvPr>
        </p:nvSpPr>
        <p:spPr>
          <a:xfrm>
            <a:off x="1097280" y="988906"/>
            <a:ext cx="3346044" cy="584775"/>
          </a:xfrm>
          <a:prstGeom prst="rect">
            <a:avLst/>
          </a:prstGeom>
          <a:noFill/>
        </p:spPr>
        <p:txBody>
          <a:bodyPr wrap="none" lIns="91440" tIns="45720" rIns="91440" bIns="4572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6" name="Picture 5">
            <a:extLst>
              <a:ext uri="{FF2B5EF4-FFF2-40B4-BE49-F238E27FC236}">
                <a16:creationId xmlns:a16="http://schemas.microsoft.com/office/drawing/2014/main" id="{B85C7755-5516-4486-B259-2F4F755B8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1407" y="2319214"/>
            <a:ext cx="514350" cy="485775"/>
          </a:xfrm>
          <a:prstGeom prst="rect">
            <a:avLst/>
          </a:prstGeom>
        </p:spPr>
      </p:pic>
      <p:pic>
        <p:nvPicPr>
          <p:cNvPr id="8" name="Picture 7">
            <a:extLst>
              <a:ext uri="{FF2B5EF4-FFF2-40B4-BE49-F238E27FC236}">
                <a16:creationId xmlns:a16="http://schemas.microsoft.com/office/drawing/2014/main" id="{52799E98-4E2A-427B-9882-18795967C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2381" y="3114464"/>
            <a:ext cx="2023620" cy="623883"/>
          </a:xfrm>
          <a:prstGeom prst="rect">
            <a:avLst/>
          </a:prstGeom>
        </p:spPr>
      </p:pic>
      <p:pic>
        <p:nvPicPr>
          <p:cNvPr id="10" name="Picture 9">
            <a:extLst>
              <a:ext uri="{FF2B5EF4-FFF2-40B4-BE49-F238E27FC236}">
                <a16:creationId xmlns:a16="http://schemas.microsoft.com/office/drawing/2014/main" id="{E90F0428-8A0B-4DFA-A02C-4524F94048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0379" y="3877316"/>
            <a:ext cx="3462561" cy="721018"/>
          </a:xfrm>
          <a:prstGeom prst="rect">
            <a:avLst/>
          </a:prstGeom>
        </p:spPr>
      </p:pic>
      <p:pic>
        <p:nvPicPr>
          <p:cNvPr id="12" name="Picture 11">
            <a:extLst>
              <a:ext uri="{FF2B5EF4-FFF2-40B4-BE49-F238E27FC236}">
                <a16:creationId xmlns:a16="http://schemas.microsoft.com/office/drawing/2014/main" id="{5566A503-9C93-477F-9016-9A1433945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3449" y="4818591"/>
            <a:ext cx="3621483" cy="721019"/>
          </a:xfrm>
          <a:prstGeom prst="rect">
            <a:avLst/>
          </a:prstGeom>
        </p:spPr>
      </p:pic>
      <p:sp>
        <p:nvSpPr>
          <p:cNvPr id="13" name="TextBox 12">
            <a:extLst>
              <a:ext uri="{FF2B5EF4-FFF2-40B4-BE49-F238E27FC236}">
                <a16:creationId xmlns:a16="http://schemas.microsoft.com/office/drawing/2014/main" id="{EAEAB18E-A845-4E9C-91B3-1663510E760E}"/>
              </a:ext>
            </a:extLst>
          </p:cNvPr>
          <p:cNvSpPr txBox="1"/>
          <p:nvPr/>
        </p:nvSpPr>
        <p:spPr>
          <a:xfrm>
            <a:off x="7267353" y="3241739"/>
            <a:ext cx="520996" cy="369332"/>
          </a:xfrm>
          <a:prstGeom prst="rect">
            <a:avLst/>
          </a:prstGeom>
          <a:noFill/>
        </p:spPr>
        <p:txBody>
          <a:bodyPr wrap="square" rtlCol="0">
            <a:spAutoFit/>
          </a:bodyPr>
          <a:lstStyle/>
          <a:p>
            <a:r>
              <a:rPr lang="en-US" dirty="0"/>
              <a:t>(1)</a:t>
            </a:r>
          </a:p>
        </p:txBody>
      </p:sp>
      <p:sp>
        <p:nvSpPr>
          <p:cNvPr id="14" name="TextBox 13">
            <a:extLst>
              <a:ext uri="{FF2B5EF4-FFF2-40B4-BE49-F238E27FC236}">
                <a16:creationId xmlns:a16="http://schemas.microsoft.com/office/drawing/2014/main" id="{444346CA-05D0-4F3C-95FE-C46CCF51790D}"/>
              </a:ext>
            </a:extLst>
          </p:cNvPr>
          <p:cNvSpPr txBox="1"/>
          <p:nvPr/>
        </p:nvSpPr>
        <p:spPr>
          <a:xfrm>
            <a:off x="7267353" y="4053159"/>
            <a:ext cx="520996"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id="{8BCCB743-B608-4FBD-96AD-6563E5D89F9C}"/>
              </a:ext>
            </a:extLst>
          </p:cNvPr>
          <p:cNvSpPr txBox="1"/>
          <p:nvPr/>
        </p:nvSpPr>
        <p:spPr>
          <a:xfrm>
            <a:off x="7267353" y="4994434"/>
            <a:ext cx="520996" cy="369332"/>
          </a:xfrm>
          <a:prstGeom prst="rect">
            <a:avLst/>
          </a:prstGeom>
          <a:noFill/>
        </p:spPr>
        <p:txBody>
          <a:bodyPr wrap="square" rtlCol="0">
            <a:spAutoFit/>
          </a:bodyPr>
          <a:lstStyle/>
          <a:p>
            <a:r>
              <a:rPr lang="en-US" dirty="0"/>
              <a:t>(3)</a:t>
            </a:r>
          </a:p>
        </p:txBody>
      </p:sp>
      <p:pic>
        <p:nvPicPr>
          <p:cNvPr id="5" name="音频 4">
            <a:hlinkClick r:id="" action="ppaction://media"/>
            <a:extLst>
              <a:ext uri="{FF2B5EF4-FFF2-40B4-BE49-F238E27FC236}">
                <a16:creationId xmlns:a16="http://schemas.microsoft.com/office/drawing/2014/main" id="{7DEBEEFB-9230-4D1C-A314-504507BDCE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894536684"/>
      </p:ext>
    </p:extLst>
  </p:cSld>
  <p:clrMapOvr>
    <a:masterClrMapping/>
  </p:clrMapOvr>
  <mc:AlternateContent xmlns:mc="http://schemas.openxmlformats.org/markup-compatibility/2006">
    <mc:Choice xmlns:p14="http://schemas.microsoft.com/office/powerpoint/2010/main" Requires="p14">
      <p:transition spd="slow" p14:dur="2000" advTm="50436"/>
    </mc:Choice>
    <mc:Fallback>
      <p:transition spd="slow" advTm="50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B12B2-8AA8-46AA-80C6-E6DC8F7D4906}"/>
              </a:ext>
            </a:extLst>
          </p:cNvPr>
          <p:cNvSpPr>
            <a:spLocks noGrp="1"/>
          </p:cNvSpPr>
          <p:nvPr>
            <p:ph idx="1"/>
          </p:nvPr>
        </p:nvSpPr>
        <p:spPr>
          <a:xfrm>
            <a:off x="1097280" y="1845734"/>
            <a:ext cx="4091408" cy="584775"/>
          </a:xfrm>
        </p:spPr>
        <p:txBody>
          <a:bodyPr>
            <a:normAutofit fontScale="92500"/>
          </a:bodyPr>
          <a:lstStyle/>
          <a:p>
            <a:r>
              <a:rPr lang="en-US" dirty="0">
                <a:ln w="0"/>
                <a:effectLst>
                  <a:outerShdw blurRad="38100" dist="19050" dir="2700000" algn="tl" rotWithShape="0">
                    <a:schemeClr val="dk1">
                      <a:alpha val="40000"/>
                    </a:schemeClr>
                  </a:outerShdw>
                </a:effectLst>
              </a:rPr>
              <a:t>Proving process (backward propagation)</a:t>
            </a:r>
            <a:endParaRPr lang="en-US" dirty="0">
              <a:ln w="0"/>
              <a:solidFill>
                <a:schemeClr val="tx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1553D32D-C5EC-45B6-9269-31C557507BC5}"/>
              </a:ext>
            </a:extLst>
          </p:cNvPr>
          <p:cNvSpPr>
            <a:spLocks noGrp="1"/>
          </p:cNvSpPr>
          <p:nvPr>
            <p:ph type="title"/>
          </p:nvPr>
        </p:nvSpPr>
        <p:spPr>
          <a:xfrm>
            <a:off x="1097280" y="988906"/>
            <a:ext cx="3346044" cy="584775"/>
          </a:xfrm>
          <a:prstGeom prst="rect">
            <a:avLst/>
          </a:prstGeom>
          <a:noFill/>
        </p:spPr>
        <p:txBody>
          <a:bodyPr wrap="none" lIns="91440" tIns="45720" rIns="91440" bIns="4572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12" name="Picture 11">
            <a:extLst>
              <a:ext uri="{FF2B5EF4-FFF2-40B4-BE49-F238E27FC236}">
                <a16:creationId xmlns:a16="http://schemas.microsoft.com/office/drawing/2014/main" id="{5566A503-9C93-477F-9016-9A1433945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238" y="2224248"/>
            <a:ext cx="3621483" cy="721019"/>
          </a:xfrm>
          <a:prstGeom prst="rect">
            <a:avLst/>
          </a:prstGeom>
        </p:spPr>
      </p:pic>
      <p:sp>
        <p:nvSpPr>
          <p:cNvPr id="2" name="TextBox 1">
            <a:extLst>
              <a:ext uri="{FF2B5EF4-FFF2-40B4-BE49-F238E27FC236}">
                <a16:creationId xmlns:a16="http://schemas.microsoft.com/office/drawing/2014/main" id="{B4A2FD8C-CD79-45FF-95AF-F9CBACED73AF}"/>
              </a:ext>
            </a:extLst>
          </p:cNvPr>
          <p:cNvSpPr txBox="1"/>
          <p:nvPr/>
        </p:nvSpPr>
        <p:spPr>
          <a:xfrm>
            <a:off x="1214238" y="3264195"/>
            <a:ext cx="9822357" cy="646331"/>
          </a:xfrm>
          <a:prstGeom prst="rect">
            <a:avLst/>
          </a:prstGeom>
          <a:noFill/>
        </p:spPr>
        <p:txBody>
          <a:bodyPr wrap="square" rtlCol="0">
            <a:spAutoFit/>
          </a:bodyPr>
          <a:lstStyle/>
          <a:p>
            <a:r>
              <a:rPr lang="en-US" dirty="0"/>
              <a:t>We want to be numerically stable, so that the values before and after backpropagation are subject to a stable distribution:</a:t>
            </a:r>
          </a:p>
        </p:txBody>
      </p:sp>
      <p:pic>
        <p:nvPicPr>
          <p:cNvPr id="7" name="Picture 6">
            <a:extLst>
              <a:ext uri="{FF2B5EF4-FFF2-40B4-BE49-F238E27FC236}">
                <a16:creationId xmlns:a16="http://schemas.microsoft.com/office/drawing/2014/main" id="{D71E5235-8F2F-45F2-8476-A8EF673DF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342" y="3910526"/>
            <a:ext cx="2645602" cy="733434"/>
          </a:xfrm>
          <a:prstGeom prst="rect">
            <a:avLst/>
          </a:prstGeom>
        </p:spPr>
      </p:pic>
      <p:sp>
        <p:nvSpPr>
          <p:cNvPr id="9" name="TextBox 8">
            <a:extLst>
              <a:ext uri="{FF2B5EF4-FFF2-40B4-BE49-F238E27FC236}">
                <a16:creationId xmlns:a16="http://schemas.microsoft.com/office/drawing/2014/main" id="{A1DE8904-0F71-4A94-B6AA-FB00B901A17D}"/>
              </a:ext>
            </a:extLst>
          </p:cNvPr>
          <p:cNvSpPr txBox="1"/>
          <p:nvPr/>
        </p:nvSpPr>
        <p:spPr>
          <a:xfrm>
            <a:off x="1097280" y="4744212"/>
            <a:ext cx="9505507" cy="369332"/>
          </a:xfrm>
          <a:prstGeom prst="rect">
            <a:avLst/>
          </a:prstGeom>
          <a:noFill/>
        </p:spPr>
        <p:txBody>
          <a:bodyPr wrap="square" rtlCol="0">
            <a:spAutoFit/>
          </a:bodyPr>
          <a:lstStyle/>
          <a:p>
            <a:r>
              <a:rPr lang="en-US" dirty="0"/>
              <a:t>Then you need to meet the following conditions:</a:t>
            </a:r>
          </a:p>
        </p:txBody>
      </p:sp>
      <p:pic>
        <p:nvPicPr>
          <p:cNvPr id="16" name="Picture 15">
            <a:extLst>
              <a:ext uri="{FF2B5EF4-FFF2-40B4-BE49-F238E27FC236}">
                <a16:creationId xmlns:a16="http://schemas.microsoft.com/office/drawing/2014/main" id="{9E12600C-5542-47AD-8B14-70D8C06EE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919" y="5109396"/>
            <a:ext cx="962025" cy="600075"/>
          </a:xfrm>
          <a:prstGeom prst="rect">
            <a:avLst/>
          </a:prstGeom>
        </p:spPr>
      </p:pic>
      <p:pic>
        <p:nvPicPr>
          <p:cNvPr id="6" name="音频 5">
            <a:hlinkClick r:id="" action="ppaction://media"/>
            <a:extLst>
              <a:ext uri="{FF2B5EF4-FFF2-40B4-BE49-F238E27FC236}">
                <a16:creationId xmlns:a16="http://schemas.microsoft.com/office/drawing/2014/main" id="{DD828570-EC59-4215-B208-8E3FAC92E0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27803035"/>
      </p:ext>
    </p:extLst>
  </p:cSld>
  <p:clrMapOvr>
    <a:masterClrMapping/>
  </p:clrMapOvr>
  <mc:AlternateContent xmlns:mc="http://schemas.openxmlformats.org/markup-compatibility/2006">
    <mc:Choice xmlns:p14="http://schemas.microsoft.com/office/powerpoint/2010/main" Requires="p14">
      <p:transition spd="slow" p14:dur="2000" advTm="33282"/>
    </mc:Choice>
    <mc:Fallback>
      <p:transition spd="slow" advTm="33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3D32D-C5EC-45B6-9269-31C557507BC5}"/>
              </a:ext>
            </a:extLst>
          </p:cNvPr>
          <p:cNvSpPr>
            <a:spLocks noGrp="1"/>
          </p:cNvSpPr>
          <p:nvPr>
            <p:ph type="title"/>
          </p:nvPr>
        </p:nvSpPr>
        <p:spPr>
          <a:xfrm>
            <a:off x="1097280" y="988906"/>
            <a:ext cx="3346044" cy="584775"/>
          </a:xfrm>
          <a:prstGeom prst="rect">
            <a:avLst/>
          </a:prstGeom>
          <a:noFill/>
        </p:spPr>
        <p:txBody>
          <a:bodyPr wrap="none" lIns="91440" tIns="45720" rIns="91440" bIns="4572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16" name="Picture 15">
            <a:extLst>
              <a:ext uri="{FF2B5EF4-FFF2-40B4-BE49-F238E27FC236}">
                <a16:creationId xmlns:a16="http://schemas.microsoft.com/office/drawing/2014/main" id="{9E12600C-5542-47AD-8B14-70D8C06EE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534" y="2223791"/>
            <a:ext cx="962025" cy="600075"/>
          </a:xfrm>
          <a:prstGeom prst="rect">
            <a:avLst/>
          </a:prstGeom>
        </p:spPr>
      </p:pic>
      <p:sp>
        <p:nvSpPr>
          <p:cNvPr id="5" name="TextBox 4">
            <a:extLst>
              <a:ext uri="{FF2B5EF4-FFF2-40B4-BE49-F238E27FC236}">
                <a16:creationId xmlns:a16="http://schemas.microsoft.com/office/drawing/2014/main" id="{22BE088B-2C8B-4C1A-BB8E-D7ECAC2DA6AF}"/>
              </a:ext>
            </a:extLst>
          </p:cNvPr>
          <p:cNvSpPr txBox="1"/>
          <p:nvPr/>
        </p:nvSpPr>
        <p:spPr>
          <a:xfrm>
            <a:off x="1097280" y="2339163"/>
            <a:ext cx="2879297" cy="369332"/>
          </a:xfrm>
          <a:prstGeom prst="rect">
            <a:avLst/>
          </a:prstGeom>
          <a:noFill/>
        </p:spPr>
        <p:txBody>
          <a:bodyPr wrap="square" rtlCol="0">
            <a:spAutoFit/>
          </a:bodyPr>
          <a:lstStyle/>
          <a:p>
            <a:r>
              <a:rPr lang="en-US" dirty="0"/>
              <a:t>forward propagation:</a:t>
            </a:r>
          </a:p>
        </p:txBody>
      </p:sp>
      <p:sp>
        <p:nvSpPr>
          <p:cNvPr id="10" name="TextBox 9">
            <a:extLst>
              <a:ext uri="{FF2B5EF4-FFF2-40B4-BE49-F238E27FC236}">
                <a16:creationId xmlns:a16="http://schemas.microsoft.com/office/drawing/2014/main" id="{3161F275-E6AB-4D98-AE88-D058869C3265}"/>
              </a:ext>
            </a:extLst>
          </p:cNvPr>
          <p:cNvSpPr txBox="1"/>
          <p:nvPr/>
        </p:nvSpPr>
        <p:spPr>
          <a:xfrm>
            <a:off x="1097280" y="3104645"/>
            <a:ext cx="2879297" cy="369332"/>
          </a:xfrm>
          <a:prstGeom prst="rect">
            <a:avLst/>
          </a:prstGeom>
          <a:noFill/>
        </p:spPr>
        <p:txBody>
          <a:bodyPr wrap="square" rtlCol="0">
            <a:spAutoFit/>
          </a:bodyPr>
          <a:lstStyle/>
          <a:p>
            <a:r>
              <a:rPr lang="en-US" dirty="0"/>
              <a:t>backward propagation:</a:t>
            </a:r>
          </a:p>
        </p:txBody>
      </p:sp>
      <p:pic>
        <p:nvPicPr>
          <p:cNvPr id="8" name="Picture 7">
            <a:extLst>
              <a:ext uri="{FF2B5EF4-FFF2-40B4-BE49-F238E27FC236}">
                <a16:creationId xmlns:a16="http://schemas.microsoft.com/office/drawing/2014/main" id="{FFE2B7A3-6C7B-405B-9DCD-27CBDE8AF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0534" y="2984511"/>
            <a:ext cx="1190625" cy="609600"/>
          </a:xfrm>
          <a:prstGeom prst="rect">
            <a:avLst/>
          </a:prstGeom>
        </p:spPr>
      </p:pic>
      <p:sp>
        <p:nvSpPr>
          <p:cNvPr id="11" name="TextBox 10">
            <a:extLst>
              <a:ext uri="{FF2B5EF4-FFF2-40B4-BE49-F238E27FC236}">
                <a16:creationId xmlns:a16="http://schemas.microsoft.com/office/drawing/2014/main" id="{C8BFD6AA-52E1-4803-AB91-8254B192D085}"/>
              </a:ext>
            </a:extLst>
          </p:cNvPr>
          <p:cNvSpPr txBox="1"/>
          <p:nvPr/>
        </p:nvSpPr>
        <p:spPr>
          <a:xfrm>
            <a:off x="1190847" y="4008474"/>
            <a:ext cx="7623544" cy="646331"/>
          </a:xfrm>
          <a:prstGeom prst="rect">
            <a:avLst/>
          </a:prstGeom>
          <a:noFill/>
        </p:spPr>
        <p:txBody>
          <a:bodyPr wrap="square" rtlCol="0">
            <a:spAutoFit/>
          </a:bodyPr>
          <a:lstStyle/>
          <a:p>
            <a:r>
              <a:rPr lang="en-US" dirty="0"/>
              <a:t>So in order to balance considerations, our weight variance should eventually satisfy:</a:t>
            </a:r>
          </a:p>
        </p:txBody>
      </p:sp>
      <p:pic>
        <p:nvPicPr>
          <p:cNvPr id="14" name="Picture 13">
            <a:extLst>
              <a:ext uri="{FF2B5EF4-FFF2-40B4-BE49-F238E27FC236}">
                <a16:creationId xmlns:a16="http://schemas.microsoft.com/office/drawing/2014/main" id="{F06C51D3-236C-4DC0-9DD4-CDE88FD61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1458" y="4838488"/>
            <a:ext cx="1628775" cy="609600"/>
          </a:xfrm>
          <a:prstGeom prst="rect">
            <a:avLst/>
          </a:prstGeom>
        </p:spPr>
      </p:pic>
      <p:pic>
        <p:nvPicPr>
          <p:cNvPr id="6" name="音频 5">
            <a:hlinkClick r:id="" action="ppaction://media"/>
            <a:extLst>
              <a:ext uri="{FF2B5EF4-FFF2-40B4-BE49-F238E27FC236}">
                <a16:creationId xmlns:a16="http://schemas.microsoft.com/office/drawing/2014/main" id="{75601E82-2714-4654-AEE0-BE42C70E5C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241353097"/>
      </p:ext>
    </p:extLst>
  </p:cSld>
  <p:clrMapOvr>
    <a:masterClrMapping/>
  </p:clrMapOvr>
  <mc:AlternateContent xmlns:mc="http://schemas.openxmlformats.org/markup-compatibility/2006">
    <mc:Choice xmlns:p14="http://schemas.microsoft.com/office/powerpoint/2010/main" Requires="p14">
      <p:transition spd="slow" p14:dur="2000" advTm="53291"/>
    </mc:Choice>
    <mc:Fallback>
      <p:transition spd="slow" advTm="5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3D32D-C5EC-45B6-9269-31C557507BC5}"/>
              </a:ext>
            </a:extLst>
          </p:cNvPr>
          <p:cNvSpPr>
            <a:spLocks noGrp="1"/>
          </p:cNvSpPr>
          <p:nvPr>
            <p:ph type="title"/>
          </p:nvPr>
        </p:nvSpPr>
        <p:spPr>
          <a:xfrm>
            <a:off x="1097280" y="988906"/>
            <a:ext cx="3346044" cy="584775"/>
          </a:xfrm>
          <a:prstGeom prst="rect">
            <a:avLst/>
          </a:prstGeom>
          <a:noFill/>
        </p:spPr>
        <p:txBody>
          <a:bodyPr wrap="none" lIns="91440" tIns="45720" rIns="91440" bIns="4572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sp>
        <p:nvSpPr>
          <p:cNvPr id="3" name="TextBox 2">
            <a:extLst>
              <a:ext uri="{FF2B5EF4-FFF2-40B4-BE49-F238E27FC236}">
                <a16:creationId xmlns:a16="http://schemas.microsoft.com/office/drawing/2014/main" id="{DBF74A74-9B43-48F3-883C-9233AD4D52FE}"/>
              </a:ext>
            </a:extLst>
          </p:cNvPr>
          <p:cNvSpPr txBox="1"/>
          <p:nvPr/>
        </p:nvSpPr>
        <p:spPr>
          <a:xfrm>
            <a:off x="1233377" y="2083981"/>
            <a:ext cx="9845749" cy="369332"/>
          </a:xfrm>
          <a:prstGeom prst="rect">
            <a:avLst/>
          </a:prstGeom>
          <a:noFill/>
        </p:spPr>
        <p:txBody>
          <a:bodyPr wrap="square" rtlCol="0">
            <a:spAutoFit/>
          </a:bodyPr>
          <a:lstStyle/>
          <a:p>
            <a:r>
              <a:rPr lang="en-US" dirty="0"/>
              <a:t>The range of important initialization of our set weight is [-a, a]. The evenly distributed variance is:</a:t>
            </a:r>
          </a:p>
        </p:txBody>
      </p:sp>
      <p:pic>
        <p:nvPicPr>
          <p:cNvPr id="7" name="Picture 6">
            <a:extLst>
              <a:ext uri="{FF2B5EF4-FFF2-40B4-BE49-F238E27FC236}">
                <a16:creationId xmlns:a16="http://schemas.microsoft.com/office/drawing/2014/main" id="{EA44D2DE-D70B-47C7-9F9A-ACC3893E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911" y="2677863"/>
            <a:ext cx="3962400" cy="571500"/>
          </a:xfrm>
          <a:prstGeom prst="rect">
            <a:avLst/>
          </a:prstGeom>
        </p:spPr>
      </p:pic>
      <p:pic>
        <p:nvPicPr>
          <p:cNvPr id="12" name="Picture 11">
            <a:extLst>
              <a:ext uri="{FF2B5EF4-FFF2-40B4-BE49-F238E27FC236}">
                <a16:creationId xmlns:a16="http://schemas.microsoft.com/office/drawing/2014/main" id="{02FF2DC4-C936-4D03-8713-C24753232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106" y="3249363"/>
            <a:ext cx="1711842" cy="829173"/>
          </a:xfrm>
          <a:prstGeom prst="rect">
            <a:avLst/>
          </a:prstGeom>
        </p:spPr>
      </p:pic>
      <p:sp>
        <p:nvSpPr>
          <p:cNvPr id="13" name="TextBox 12">
            <a:extLst>
              <a:ext uri="{FF2B5EF4-FFF2-40B4-BE49-F238E27FC236}">
                <a16:creationId xmlns:a16="http://schemas.microsoft.com/office/drawing/2014/main" id="{6B329233-0DB9-4982-BFB9-4C117413D34F}"/>
              </a:ext>
            </a:extLst>
          </p:cNvPr>
          <p:cNvSpPr txBox="1"/>
          <p:nvPr/>
        </p:nvSpPr>
        <p:spPr>
          <a:xfrm>
            <a:off x="3232298" y="3603322"/>
            <a:ext cx="946298" cy="369332"/>
          </a:xfrm>
          <a:prstGeom prst="rect">
            <a:avLst/>
          </a:prstGeom>
          <a:noFill/>
        </p:spPr>
        <p:txBody>
          <a:bodyPr wrap="square" rtlCol="0">
            <a:spAutoFit/>
          </a:bodyPr>
          <a:lstStyle/>
          <a:p>
            <a:r>
              <a:rPr lang="en-US" dirty="0"/>
              <a:t>Since</a:t>
            </a:r>
          </a:p>
        </p:txBody>
      </p:sp>
      <p:sp>
        <p:nvSpPr>
          <p:cNvPr id="15" name="TextBox 14">
            <a:extLst>
              <a:ext uri="{FF2B5EF4-FFF2-40B4-BE49-F238E27FC236}">
                <a16:creationId xmlns:a16="http://schemas.microsoft.com/office/drawing/2014/main" id="{CD7BB990-9EE2-46A0-84C0-2FD69AC34657}"/>
              </a:ext>
            </a:extLst>
          </p:cNvPr>
          <p:cNvSpPr txBox="1"/>
          <p:nvPr/>
        </p:nvSpPr>
        <p:spPr>
          <a:xfrm>
            <a:off x="1424763" y="4253023"/>
            <a:ext cx="1807535" cy="369332"/>
          </a:xfrm>
          <a:prstGeom prst="rect">
            <a:avLst/>
          </a:prstGeom>
          <a:noFill/>
        </p:spPr>
        <p:txBody>
          <a:bodyPr wrap="square" rtlCol="0">
            <a:spAutoFit/>
          </a:bodyPr>
          <a:lstStyle/>
          <a:p>
            <a:r>
              <a:rPr lang="en-US" dirty="0"/>
              <a:t>We can get:</a:t>
            </a:r>
          </a:p>
        </p:txBody>
      </p:sp>
      <p:pic>
        <p:nvPicPr>
          <p:cNvPr id="18" name="Picture 17">
            <a:extLst>
              <a:ext uri="{FF2B5EF4-FFF2-40B4-BE49-F238E27FC236}">
                <a16:creationId xmlns:a16="http://schemas.microsoft.com/office/drawing/2014/main" id="{54D61169-A1E6-4CE3-BA57-49D62689EC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5394" y="4149973"/>
            <a:ext cx="1819275" cy="1000125"/>
          </a:xfrm>
          <a:prstGeom prst="rect">
            <a:avLst/>
          </a:prstGeom>
        </p:spPr>
      </p:pic>
      <p:sp>
        <p:nvSpPr>
          <p:cNvPr id="19" name="TextBox 18">
            <a:extLst>
              <a:ext uri="{FF2B5EF4-FFF2-40B4-BE49-F238E27FC236}">
                <a16:creationId xmlns:a16="http://schemas.microsoft.com/office/drawing/2014/main" id="{EDF4B525-A8B8-4118-AD13-CBBFEA4089D7}"/>
              </a:ext>
            </a:extLst>
          </p:cNvPr>
          <p:cNvSpPr txBox="1"/>
          <p:nvPr/>
        </p:nvSpPr>
        <p:spPr>
          <a:xfrm>
            <a:off x="1233377" y="5154038"/>
            <a:ext cx="8782493" cy="369332"/>
          </a:xfrm>
          <a:prstGeom prst="rect">
            <a:avLst/>
          </a:prstGeom>
          <a:noFill/>
        </p:spPr>
        <p:txBody>
          <a:bodyPr wrap="square" rtlCol="0">
            <a:spAutoFit/>
          </a:bodyPr>
          <a:lstStyle/>
          <a:p>
            <a:r>
              <a:rPr lang="en-US" dirty="0"/>
              <a:t>The parameters are initialized to a uniform distribution within the following range:</a:t>
            </a:r>
          </a:p>
        </p:txBody>
      </p:sp>
      <p:pic>
        <p:nvPicPr>
          <p:cNvPr id="21" name="Picture 20">
            <a:extLst>
              <a:ext uri="{FF2B5EF4-FFF2-40B4-BE49-F238E27FC236}">
                <a16:creationId xmlns:a16="http://schemas.microsoft.com/office/drawing/2014/main" id="{87E21378-3915-4134-816B-5C36484AE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6576" y="5435908"/>
            <a:ext cx="2417026" cy="802999"/>
          </a:xfrm>
          <a:prstGeom prst="rect">
            <a:avLst/>
          </a:prstGeom>
        </p:spPr>
      </p:pic>
      <p:pic>
        <p:nvPicPr>
          <p:cNvPr id="2" name="音频 1">
            <a:hlinkClick r:id="" action="ppaction://media"/>
            <a:extLst>
              <a:ext uri="{FF2B5EF4-FFF2-40B4-BE49-F238E27FC236}">
                <a16:creationId xmlns:a16="http://schemas.microsoft.com/office/drawing/2014/main" id="{437E7962-CA55-43E3-AAD2-7B14448587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094332302"/>
      </p:ext>
    </p:extLst>
  </p:cSld>
  <p:clrMapOvr>
    <a:masterClrMapping/>
  </p:clrMapOvr>
  <mc:AlternateContent xmlns:mc="http://schemas.openxmlformats.org/markup-compatibility/2006">
    <mc:Choice xmlns:p14="http://schemas.microsoft.com/office/powerpoint/2010/main" Requires="p14">
      <p:transition spd="slow" p14:dur="2000" advTm="61929"/>
    </mc:Choice>
    <mc:Fallback>
      <p:transition spd="slow" advTm="6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1AFB-7AD1-4C06-911B-F22747DB19FE}"/>
              </a:ext>
            </a:extLst>
          </p:cNvPr>
          <p:cNvSpPr>
            <a:spLocks noGrp="1"/>
          </p:cNvSpPr>
          <p:nvPr>
            <p:ph type="title"/>
          </p:nvPr>
        </p:nvSpPr>
        <p:spPr/>
        <p:txBody>
          <a:bodyPr/>
          <a:lstStyle/>
          <a:p>
            <a:r>
              <a:rPr lang="en-US" dirty="0"/>
              <a:t>Result</a:t>
            </a:r>
          </a:p>
        </p:txBody>
      </p:sp>
      <p:pic>
        <p:nvPicPr>
          <p:cNvPr id="6" name="Content Placeholder 5">
            <a:extLst>
              <a:ext uri="{FF2B5EF4-FFF2-40B4-BE49-F238E27FC236}">
                <a16:creationId xmlns:a16="http://schemas.microsoft.com/office/drawing/2014/main" id="{80D5692F-1D72-49DE-A4EB-71472C11DB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1166" y="1924715"/>
            <a:ext cx="5715000" cy="1866900"/>
          </a:xfrm>
        </p:spPr>
      </p:pic>
      <p:sp>
        <p:nvSpPr>
          <p:cNvPr id="4" name="Rectangle 3">
            <a:extLst>
              <a:ext uri="{FF2B5EF4-FFF2-40B4-BE49-F238E27FC236}">
                <a16:creationId xmlns:a16="http://schemas.microsoft.com/office/drawing/2014/main" id="{82300398-2199-4C8E-9E8F-350AD01AA62D}"/>
              </a:ext>
            </a:extLst>
          </p:cNvPr>
          <p:cNvSpPr/>
          <p:nvPr/>
        </p:nvSpPr>
        <p:spPr>
          <a:xfrm>
            <a:off x="1261935" y="2201791"/>
            <a:ext cx="216155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Xavier initialization</a:t>
            </a:r>
          </a:p>
        </p:txBody>
      </p:sp>
      <p:sp>
        <p:nvSpPr>
          <p:cNvPr id="7" name="Rectangle 6">
            <a:extLst>
              <a:ext uri="{FF2B5EF4-FFF2-40B4-BE49-F238E27FC236}">
                <a16:creationId xmlns:a16="http://schemas.microsoft.com/office/drawing/2014/main" id="{4C9474E1-B58D-4EBC-B5EB-AFEBF2734D31}"/>
              </a:ext>
            </a:extLst>
          </p:cNvPr>
          <p:cNvSpPr/>
          <p:nvPr/>
        </p:nvSpPr>
        <p:spPr>
          <a:xfrm>
            <a:off x="1261935" y="4491335"/>
            <a:ext cx="180511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He initialization</a:t>
            </a:r>
          </a:p>
        </p:txBody>
      </p:sp>
      <p:pic>
        <p:nvPicPr>
          <p:cNvPr id="9" name="Picture 8">
            <a:extLst>
              <a:ext uri="{FF2B5EF4-FFF2-40B4-BE49-F238E27FC236}">
                <a16:creationId xmlns:a16="http://schemas.microsoft.com/office/drawing/2014/main" id="{D4C5CE71-13F6-4C91-B268-786596AE5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166" y="4249103"/>
            <a:ext cx="5734050" cy="1743075"/>
          </a:xfrm>
          <a:prstGeom prst="rect">
            <a:avLst/>
          </a:prstGeom>
        </p:spPr>
      </p:pic>
      <p:pic>
        <p:nvPicPr>
          <p:cNvPr id="3" name="音频 2">
            <a:hlinkClick r:id="" action="ppaction://media"/>
            <a:extLst>
              <a:ext uri="{FF2B5EF4-FFF2-40B4-BE49-F238E27FC236}">
                <a16:creationId xmlns:a16="http://schemas.microsoft.com/office/drawing/2014/main" id="{844EF50C-C0B3-4DED-A939-AD01166CD0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81453773"/>
      </p:ext>
    </p:extLst>
  </p:cSld>
  <p:clrMapOvr>
    <a:masterClrMapping/>
  </p:clrMapOvr>
  <mc:AlternateContent xmlns:mc="http://schemas.openxmlformats.org/markup-compatibility/2006">
    <mc:Choice xmlns:p14="http://schemas.microsoft.com/office/powerpoint/2010/main" Requires="p14">
      <p:transition spd="slow" p14:dur="2000" advTm="41245"/>
    </mc:Choice>
    <mc:Fallback>
      <p:transition spd="slow" advTm="4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B47-BAB0-4EDB-8E17-F370CE93164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2800" b="1" dirty="0" err="1">
                <a:solidFill>
                  <a:schemeClr val="bg1"/>
                </a:solidFill>
              </a:rPr>
              <a:t>Initializaiton</a:t>
            </a:r>
            <a:endParaRPr lang="en-US" sz="2800" b="1" dirty="0">
              <a:solidFill>
                <a:schemeClr val="bg1"/>
              </a:solidFill>
            </a:endParaRPr>
          </a:p>
        </p:txBody>
      </p:sp>
      <p:sp>
        <p:nvSpPr>
          <p:cNvPr id="3" name="Content Placeholder 2">
            <a:extLst>
              <a:ext uri="{FF2B5EF4-FFF2-40B4-BE49-F238E27FC236}">
                <a16:creationId xmlns:a16="http://schemas.microsoft.com/office/drawing/2014/main" id="{62F54A7F-E547-4165-8449-DCC355D4D882}"/>
              </a:ext>
            </a:extLst>
          </p:cNvPr>
          <p:cNvSpPr>
            <a:spLocks noGrp="1"/>
          </p:cNvSpPr>
          <p:nvPr>
            <p:ph idx="1"/>
          </p:nvPr>
        </p:nvSpPr>
        <p:spPr>
          <a:xfrm>
            <a:off x="643468" y="2638044"/>
            <a:ext cx="3363974" cy="3415622"/>
          </a:xfrm>
        </p:spPr>
        <p:txBody>
          <a:bodyPr>
            <a:normAutofit/>
          </a:bodyPr>
          <a:lstStyle/>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r>
              <a:rPr lang="en-US" sz="2000" dirty="0">
                <a:solidFill>
                  <a:schemeClr val="bg1"/>
                </a:solidFill>
              </a:rPr>
              <a:t>Why should we initialize the data?</a:t>
            </a:r>
          </a:p>
        </p:txBody>
      </p:sp>
      <p:pic>
        <p:nvPicPr>
          <p:cNvPr id="5" name="Picture 4">
            <a:extLst>
              <a:ext uri="{FF2B5EF4-FFF2-40B4-BE49-F238E27FC236}">
                <a16:creationId xmlns:a16="http://schemas.microsoft.com/office/drawing/2014/main" id="{E7B9488C-C961-46EF-AAE6-D88822E94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454" y="4011698"/>
            <a:ext cx="6250769" cy="2265904"/>
          </a:xfrm>
          <a:prstGeom prst="rect">
            <a:avLst/>
          </a:prstGeom>
        </p:spPr>
      </p:pic>
      <p:sp>
        <p:nvSpPr>
          <p:cNvPr id="6" name="TextBox 5">
            <a:extLst>
              <a:ext uri="{FF2B5EF4-FFF2-40B4-BE49-F238E27FC236}">
                <a16:creationId xmlns:a16="http://schemas.microsoft.com/office/drawing/2014/main" id="{2A801F3B-2C9D-4BFF-93CD-6555E1DC7FC4}"/>
              </a:ext>
            </a:extLst>
          </p:cNvPr>
          <p:cNvSpPr txBox="1"/>
          <p:nvPr/>
        </p:nvSpPr>
        <p:spPr>
          <a:xfrm>
            <a:off x="1083608" y="1760881"/>
            <a:ext cx="6201028" cy="1754326"/>
          </a:xfrm>
          <a:prstGeom prst="rect">
            <a:avLst/>
          </a:prstGeom>
          <a:noFill/>
        </p:spPr>
        <p:txBody>
          <a:bodyPr wrap="square" rtlCol="0">
            <a:spAutoFit/>
          </a:bodyPr>
          <a:lstStyle/>
          <a:p>
            <a:r>
              <a:rPr lang="en-US" dirty="0"/>
              <a:t>Model:</a:t>
            </a:r>
          </a:p>
          <a:p>
            <a:pPr marL="342900" indent="-342900">
              <a:buAutoNum type="arabicParenBoth"/>
            </a:pPr>
            <a:r>
              <a:rPr lang="en-US" dirty="0"/>
              <a:t>10 layers</a:t>
            </a:r>
          </a:p>
          <a:p>
            <a:pPr marL="342900" indent="-342900">
              <a:buAutoNum type="arabicParenBoth"/>
            </a:pPr>
            <a:r>
              <a:rPr lang="en-US" dirty="0"/>
              <a:t>Active function: tanh</a:t>
            </a:r>
          </a:p>
          <a:p>
            <a:pPr marL="342900" indent="-342900">
              <a:buAutoNum type="arabicParenBoth"/>
            </a:pPr>
            <a:r>
              <a:rPr lang="en-US" dirty="0"/>
              <a:t>Parameters of each layer: Normal distribution</a:t>
            </a:r>
          </a:p>
          <a:p>
            <a:pPr marL="342900" indent="-342900">
              <a:buAutoNum type="arabicParenBoth"/>
            </a:pPr>
            <a:r>
              <a:rPr lang="en-US" dirty="0"/>
              <a:t>Average: 0</a:t>
            </a:r>
          </a:p>
          <a:p>
            <a:pPr marL="342900" indent="-342900">
              <a:buAutoNum type="arabicParenBoth"/>
            </a:pPr>
            <a:r>
              <a:rPr lang="en-US" dirty="0"/>
              <a:t>Standard variance: 0.01</a:t>
            </a:r>
          </a:p>
        </p:txBody>
      </p:sp>
      <p:sp>
        <p:nvSpPr>
          <p:cNvPr id="7" name="TextBox 6">
            <a:extLst>
              <a:ext uri="{FF2B5EF4-FFF2-40B4-BE49-F238E27FC236}">
                <a16:creationId xmlns:a16="http://schemas.microsoft.com/office/drawing/2014/main" id="{F52216E4-8020-44F8-A7AE-07EBBA5E5A21}"/>
              </a:ext>
            </a:extLst>
          </p:cNvPr>
          <p:cNvSpPr txBox="1"/>
          <p:nvPr/>
        </p:nvSpPr>
        <p:spPr>
          <a:xfrm>
            <a:off x="1083608" y="3589303"/>
            <a:ext cx="6201028" cy="646331"/>
          </a:xfrm>
          <a:prstGeom prst="rect">
            <a:avLst/>
          </a:prstGeom>
          <a:noFill/>
        </p:spPr>
        <p:txBody>
          <a:bodyPr wrap="square" rtlCol="0">
            <a:spAutoFit/>
          </a:bodyPr>
          <a:lstStyle/>
          <a:p>
            <a:r>
              <a:rPr lang="en-US" dirty="0"/>
              <a:t>The following figure shows the histogram of the distribution of output </a:t>
            </a:r>
            <a:r>
              <a:rPr lang="en-US" dirty="0" err="1"/>
              <a:t>valus</a:t>
            </a:r>
            <a:r>
              <a:rPr lang="en-US" dirty="0"/>
              <a:t> of each layer.</a:t>
            </a:r>
          </a:p>
        </p:txBody>
      </p:sp>
      <p:sp>
        <p:nvSpPr>
          <p:cNvPr id="4" name="Rectangle 3">
            <a:extLst>
              <a:ext uri="{FF2B5EF4-FFF2-40B4-BE49-F238E27FC236}">
                <a16:creationId xmlns:a16="http://schemas.microsoft.com/office/drawing/2014/main" id="{5BE56775-934B-4C3A-A637-64A9FF1B8CAC}"/>
              </a:ext>
            </a:extLst>
          </p:cNvPr>
          <p:cNvSpPr/>
          <p:nvPr/>
        </p:nvSpPr>
        <p:spPr>
          <a:xfrm>
            <a:off x="1083608" y="908369"/>
            <a:ext cx="6055248"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Why we need to initialize the data?</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8" name="音频 17">
            <a:hlinkClick r:id="" action="ppaction://media"/>
            <a:extLst>
              <a:ext uri="{FF2B5EF4-FFF2-40B4-BE49-F238E27FC236}">
                <a16:creationId xmlns:a16="http://schemas.microsoft.com/office/drawing/2014/main" id="{DDC7B2FB-F3FB-4AEF-82FA-B35F3884E8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9870158"/>
      </p:ext>
    </p:extLst>
  </p:cSld>
  <p:clrMapOvr>
    <a:masterClrMapping/>
  </p:clrMapOvr>
  <mc:AlternateContent xmlns:mc="http://schemas.openxmlformats.org/markup-compatibility/2006">
    <mc:Choice xmlns:p14="http://schemas.microsoft.com/office/powerpoint/2010/main" Requires="p14">
      <p:transition spd="slow" p14:dur="2000" advTm="93878"/>
    </mc:Choice>
    <mc:Fallback>
      <p:transition spd="slow" advTm="93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B47-BAB0-4EDB-8E17-F370CE93164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2800" b="1" dirty="0" err="1">
                <a:solidFill>
                  <a:schemeClr val="bg1"/>
                </a:solidFill>
              </a:rPr>
              <a:t>Initializaiton</a:t>
            </a:r>
            <a:endParaRPr lang="en-US" sz="2800" b="1" dirty="0">
              <a:solidFill>
                <a:schemeClr val="bg1"/>
              </a:solidFill>
            </a:endParaRPr>
          </a:p>
        </p:txBody>
      </p:sp>
      <p:sp>
        <p:nvSpPr>
          <p:cNvPr id="3" name="Content Placeholder 2">
            <a:extLst>
              <a:ext uri="{FF2B5EF4-FFF2-40B4-BE49-F238E27FC236}">
                <a16:creationId xmlns:a16="http://schemas.microsoft.com/office/drawing/2014/main" id="{62F54A7F-E547-4165-8449-DCC355D4D882}"/>
              </a:ext>
            </a:extLst>
          </p:cNvPr>
          <p:cNvSpPr>
            <a:spLocks noGrp="1"/>
          </p:cNvSpPr>
          <p:nvPr>
            <p:ph idx="1"/>
          </p:nvPr>
        </p:nvSpPr>
        <p:spPr>
          <a:xfrm>
            <a:off x="643468" y="2638044"/>
            <a:ext cx="3363974" cy="3415622"/>
          </a:xfrm>
        </p:spPr>
        <p:txBody>
          <a:bodyPr>
            <a:normAutofit/>
          </a:bodyPr>
          <a:lstStyle/>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r>
              <a:rPr lang="en-US" sz="2000" dirty="0">
                <a:solidFill>
                  <a:schemeClr val="bg1"/>
                </a:solidFill>
              </a:rPr>
              <a:t>Why should we initialize the data?</a:t>
            </a:r>
          </a:p>
        </p:txBody>
      </p:sp>
      <p:sp>
        <p:nvSpPr>
          <p:cNvPr id="6" name="TextBox 5">
            <a:extLst>
              <a:ext uri="{FF2B5EF4-FFF2-40B4-BE49-F238E27FC236}">
                <a16:creationId xmlns:a16="http://schemas.microsoft.com/office/drawing/2014/main" id="{2A801F3B-2C9D-4BFF-93CD-6555E1DC7FC4}"/>
              </a:ext>
            </a:extLst>
          </p:cNvPr>
          <p:cNvSpPr txBox="1"/>
          <p:nvPr/>
        </p:nvSpPr>
        <p:spPr>
          <a:xfrm>
            <a:off x="1126380" y="1860583"/>
            <a:ext cx="6201028" cy="369332"/>
          </a:xfrm>
          <a:prstGeom prst="rect">
            <a:avLst/>
          </a:prstGeom>
          <a:noFill/>
        </p:spPr>
        <p:txBody>
          <a:bodyPr wrap="square" rtlCol="0">
            <a:spAutoFit/>
          </a:bodyPr>
          <a:lstStyle/>
          <a:p>
            <a:pPr lvl="0"/>
            <a:r>
              <a:rPr lang="en-US" altLang="zh-CN" dirty="0">
                <a:solidFill>
                  <a:prstClr val="black"/>
                </a:solidFill>
              </a:rPr>
              <a:t>If we</a:t>
            </a:r>
            <a:r>
              <a:rPr lang="en-US" dirty="0">
                <a:solidFill>
                  <a:prstClr val="black"/>
                </a:solidFill>
              </a:rPr>
              <a:t> turn the initial value up a bit: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52216E4-8020-44F8-A7AE-07EBBA5E5A21}"/>
              </a:ext>
            </a:extLst>
          </p:cNvPr>
          <p:cNvSpPr txBox="1"/>
          <p:nvPr/>
        </p:nvSpPr>
        <p:spPr>
          <a:xfrm>
            <a:off x="1126379" y="2627177"/>
            <a:ext cx="9942113" cy="646331"/>
          </a:xfrm>
          <a:prstGeom prst="rect">
            <a:avLst/>
          </a:prstGeom>
          <a:noFill/>
        </p:spPr>
        <p:txBody>
          <a:bodyPr wrap="square" rtlCol="0">
            <a:spAutoFit/>
          </a:bodyPr>
          <a:lstStyle/>
          <a:p>
            <a:pPr lvl="0"/>
            <a:r>
              <a:rPr lang="en-US" dirty="0">
                <a:solidFill>
                  <a:prstClr val="black"/>
                </a:solidFill>
              </a:rPr>
              <a:t>The mean is still 0, and the standard deviation now becomes 1. The following figure is a histogram of the distribution of output values for each layer: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0B62A54-91A1-405F-9CA7-75A418B9C2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935" y="3936902"/>
            <a:ext cx="5762625" cy="2028825"/>
          </a:xfrm>
          <a:prstGeom prst="rect">
            <a:avLst/>
          </a:prstGeom>
        </p:spPr>
      </p:pic>
      <p:sp>
        <p:nvSpPr>
          <p:cNvPr id="11" name="Rectangle 10">
            <a:extLst>
              <a:ext uri="{FF2B5EF4-FFF2-40B4-BE49-F238E27FC236}">
                <a16:creationId xmlns:a16="http://schemas.microsoft.com/office/drawing/2014/main" id="{068BC1D2-922C-438B-B0E6-5CBF5F1FA301}"/>
              </a:ext>
            </a:extLst>
          </p:cNvPr>
          <p:cNvSpPr/>
          <p:nvPr/>
        </p:nvSpPr>
        <p:spPr>
          <a:xfrm>
            <a:off x="1423849" y="857349"/>
            <a:ext cx="6055248"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Why we need to initialize the data?</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10" name="音频 9">
            <a:hlinkClick r:id="" action="ppaction://media"/>
            <a:extLst>
              <a:ext uri="{FF2B5EF4-FFF2-40B4-BE49-F238E27FC236}">
                <a16:creationId xmlns:a16="http://schemas.microsoft.com/office/drawing/2014/main" id="{43313B4F-80B1-470B-84FB-EBA3F2F34E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0787105"/>
      </p:ext>
    </p:extLst>
  </p:cSld>
  <p:clrMapOvr>
    <a:masterClrMapping/>
  </p:clrMapOvr>
  <mc:AlternateContent xmlns:mc="http://schemas.openxmlformats.org/markup-compatibility/2006">
    <mc:Choice xmlns:p14="http://schemas.microsoft.com/office/powerpoint/2010/main" Requires="p14">
      <p:transition spd="slow" p14:dur="2000" advTm="44353"/>
    </mc:Choice>
    <mc:Fallback>
      <p:transition spd="slow" advTm="44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B47-BAB0-4EDB-8E17-F370CE93164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2800" b="1" dirty="0" err="1">
                <a:solidFill>
                  <a:schemeClr val="bg1"/>
                </a:solidFill>
              </a:rPr>
              <a:t>Initializaiton</a:t>
            </a:r>
            <a:endParaRPr lang="en-US" sz="2800" b="1" dirty="0">
              <a:solidFill>
                <a:schemeClr val="bg1"/>
              </a:solidFill>
            </a:endParaRPr>
          </a:p>
        </p:txBody>
      </p:sp>
      <p:sp>
        <p:nvSpPr>
          <p:cNvPr id="3" name="Content Placeholder 2">
            <a:extLst>
              <a:ext uri="{FF2B5EF4-FFF2-40B4-BE49-F238E27FC236}">
                <a16:creationId xmlns:a16="http://schemas.microsoft.com/office/drawing/2014/main" id="{62F54A7F-E547-4165-8449-DCC355D4D882}"/>
              </a:ext>
            </a:extLst>
          </p:cNvPr>
          <p:cNvSpPr>
            <a:spLocks noGrp="1"/>
          </p:cNvSpPr>
          <p:nvPr>
            <p:ph idx="1"/>
          </p:nvPr>
        </p:nvSpPr>
        <p:spPr>
          <a:xfrm>
            <a:off x="643468" y="2638044"/>
            <a:ext cx="3363974" cy="3415622"/>
          </a:xfrm>
        </p:spPr>
        <p:txBody>
          <a:bodyPr>
            <a:normAutofit/>
          </a:bodyPr>
          <a:lstStyle/>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endParaRPr lang="en-US" sz="1300" dirty="0">
              <a:solidFill>
                <a:schemeClr val="bg1"/>
              </a:solidFill>
            </a:endParaRPr>
          </a:p>
          <a:p>
            <a:pPr marL="0" indent="0">
              <a:buNone/>
            </a:pPr>
            <a:r>
              <a:rPr lang="en-US" sz="2000" dirty="0">
                <a:solidFill>
                  <a:schemeClr val="bg1"/>
                </a:solidFill>
              </a:rPr>
              <a:t>Why should we initialize the data?</a:t>
            </a:r>
          </a:p>
        </p:txBody>
      </p:sp>
      <p:sp>
        <p:nvSpPr>
          <p:cNvPr id="7" name="TextBox 6">
            <a:extLst>
              <a:ext uri="{FF2B5EF4-FFF2-40B4-BE49-F238E27FC236}">
                <a16:creationId xmlns:a16="http://schemas.microsoft.com/office/drawing/2014/main" id="{F52216E4-8020-44F8-A7AE-07EBBA5E5A21}"/>
              </a:ext>
            </a:extLst>
          </p:cNvPr>
          <p:cNvSpPr txBox="1"/>
          <p:nvPr/>
        </p:nvSpPr>
        <p:spPr>
          <a:xfrm>
            <a:off x="1218943" y="1839249"/>
            <a:ext cx="99346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solve this problem,</a:t>
            </a:r>
            <a:r>
              <a:rPr lang="en-US" dirty="0">
                <a:solidFill>
                  <a:prstClr val="black"/>
                </a:solidFill>
                <a:latin typeface="Calibri" panose="020F0502020204030204"/>
              </a:rPr>
              <a:t> I will introduce two initialization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Xavier 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(2) He initialization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D5B2E6B-C23E-4575-91AA-042B974C2F89}"/>
              </a:ext>
            </a:extLst>
          </p:cNvPr>
          <p:cNvSpPr txBox="1"/>
          <p:nvPr/>
        </p:nvSpPr>
        <p:spPr>
          <a:xfrm>
            <a:off x="1257281" y="3352211"/>
            <a:ext cx="9896271" cy="2308324"/>
          </a:xfrm>
          <a:prstGeom prst="rect">
            <a:avLst/>
          </a:prstGeom>
          <a:noFill/>
        </p:spPr>
        <p:txBody>
          <a:bodyPr wrap="square" rtlCol="0">
            <a:spAutoFit/>
          </a:bodyPr>
          <a:lstStyle/>
          <a:p>
            <a:r>
              <a:rPr lang="en-US" dirty="0" err="1"/>
              <a:t>Baisc</a:t>
            </a:r>
            <a:r>
              <a:rPr lang="en-US" dirty="0"/>
              <a:t> ideas:</a:t>
            </a:r>
          </a:p>
          <a:p>
            <a:pPr marL="342900" indent="-342900">
              <a:buAutoNum type="arabicParenBoth"/>
            </a:pPr>
            <a:r>
              <a:rPr lang="en-US" dirty="0">
                <a:solidFill>
                  <a:prstClr val="black"/>
                </a:solidFill>
              </a:rPr>
              <a:t>Xavier initialization try to </a:t>
            </a:r>
            <a:r>
              <a:rPr lang="en-US" dirty="0"/>
              <a:t>Keep the variance of the input and output   consistent, thus avoiding all output values tending to zero.</a:t>
            </a:r>
          </a:p>
          <a:p>
            <a:pPr marL="342900" indent="-342900">
              <a:buAutoNum type="arabicParenBoth"/>
            </a:pPr>
            <a:r>
              <a:rPr lang="en-US" dirty="0">
                <a:solidFill>
                  <a:prstClr val="black"/>
                </a:solidFill>
              </a:rPr>
              <a:t>He initialization is :in the RELU network, it is assumed that half of the neurons in each layer are activated and the other half is 0. Therefore, to keep the variance constant, it is only necessary to divide by 2 on the basis of the economy.</a:t>
            </a:r>
            <a:endParaRPr lang="en-US" dirty="0"/>
          </a:p>
          <a:p>
            <a:endParaRPr lang="en-US" dirty="0">
              <a:solidFill>
                <a:prstClr val="black"/>
              </a:solidFill>
            </a:endParaRPr>
          </a:p>
          <a:p>
            <a:endParaRPr lang="en-US" dirty="0"/>
          </a:p>
        </p:txBody>
      </p:sp>
      <p:sp>
        <p:nvSpPr>
          <p:cNvPr id="9" name="Rectangle 8">
            <a:extLst>
              <a:ext uri="{FF2B5EF4-FFF2-40B4-BE49-F238E27FC236}">
                <a16:creationId xmlns:a16="http://schemas.microsoft.com/office/drawing/2014/main" id="{6D451737-2E99-4115-B501-2B06E0A15614}"/>
              </a:ext>
            </a:extLst>
          </p:cNvPr>
          <p:cNvSpPr/>
          <p:nvPr/>
        </p:nvSpPr>
        <p:spPr>
          <a:xfrm>
            <a:off x="1291833" y="857212"/>
            <a:ext cx="6055248"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Why we need to initialize the data?</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8" name="音频 7">
            <a:hlinkClick r:id="" action="ppaction://media"/>
            <a:extLst>
              <a:ext uri="{FF2B5EF4-FFF2-40B4-BE49-F238E27FC236}">
                <a16:creationId xmlns:a16="http://schemas.microsoft.com/office/drawing/2014/main" id="{85CE47F5-B36F-43B3-AE46-78CB122044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832977488"/>
      </p:ext>
    </p:extLst>
  </p:cSld>
  <p:clrMapOvr>
    <a:masterClrMapping/>
  </p:clrMapOvr>
  <mc:AlternateContent xmlns:mc="http://schemas.openxmlformats.org/markup-compatibility/2006">
    <mc:Choice xmlns:p14="http://schemas.microsoft.com/office/powerpoint/2010/main" Requires="p14">
      <p:transition spd="slow" p14:dur="2000" advTm="50833"/>
    </mc:Choice>
    <mc:Fallback>
      <p:transition spd="slow" advTm="50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08A44B-8FDF-493B-A037-4F7FB52B5DD7}"/>
              </a:ext>
            </a:extLst>
          </p:cNvPr>
          <p:cNvSpPr/>
          <p:nvPr/>
        </p:nvSpPr>
        <p:spPr>
          <a:xfrm>
            <a:off x="1101123" y="1872181"/>
            <a:ext cx="2628668" cy="523220"/>
          </a:xfrm>
          <a:prstGeom prst="rect">
            <a:avLst/>
          </a:prstGeom>
          <a:noFill/>
        </p:spPr>
        <p:txBody>
          <a:bodyPr wrap="none" lIns="91440" tIns="45720" rIns="91440" bIns="45720">
            <a:spAutoFit/>
          </a:bodyPr>
          <a:lstStyle/>
          <a:p>
            <a:pPr algn="ctr"/>
            <a:r>
              <a:rPr lang="en-US" sz="2800" b="0" cap="none" spc="0" dirty="0">
                <a:ln w="0"/>
                <a:effectLst>
                  <a:outerShdw blurRad="38100" dist="25400" dir="5400000" algn="ctr" rotWithShape="0">
                    <a:srgbClr val="6E747A">
                      <a:alpha val="43000"/>
                    </a:srgbClr>
                  </a:outerShdw>
                </a:effectLst>
              </a:rPr>
              <a:t>Related theorem</a:t>
            </a:r>
          </a:p>
        </p:txBody>
      </p:sp>
      <p:sp>
        <p:nvSpPr>
          <p:cNvPr id="5" name="TextBox 4">
            <a:extLst>
              <a:ext uri="{FF2B5EF4-FFF2-40B4-BE49-F238E27FC236}">
                <a16:creationId xmlns:a16="http://schemas.microsoft.com/office/drawing/2014/main" id="{23F9FEAE-3D75-4A0A-B79C-329BC7B0FA26}"/>
              </a:ext>
            </a:extLst>
          </p:cNvPr>
          <p:cNvSpPr txBox="1"/>
          <p:nvPr/>
        </p:nvSpPr>
        <p:spPr>
          <a:xfrm>
            <a:off x="1212112" y="2603095"/>
            <a:ext cx="9089718" cy="1200329"/>
          </a:xfrm>
          <a:prstGeom prst="rect">
            <a:avLst/>
          </a:prstGeom>
          <a:noFill/>
        </p:spPr>
        <p:txBody>
          <a:bodyPr wrap="square" rtlCol="0">
            <a:spAutoFit/>
          </a:bodyPr>
          <a:lstStyle/>
          <a:p>
            <a:r>
              <a:rPr lang="en-US" dirty="0"/>
              <a:t>Suppose there are random variables x and weights w, which all obey a distribution with a mean of 0 and a variance of σ, and are independent and identically distributed, then:</a:t>
            </a:r>
          </a:p>
          <a:p>
            <a:pPr marL="342900" indent="-342900">
              <a:buAutoNum type="arabicParenBoth"/>
            </a:pPr>
            <a:r>
              <a:rPr lang="en-US" dirty="0"/>
              <a:t>w*x will obey the distribution with a mean of 0 and a variance of σ*σ.</a:t>
            </a:r>
          </a:p>
          <a:p>
            <a:pPr marL="342900" indent="-342900">
              <a:buAutoNum type="arabicParenBoth"/>
            </a:pPr>
            <a:r>
              <a:rPr lang="en-US" dirty="0"/>
              <a:t>w*</a:t>
            </a:r>
            <a:r>
              <a:rPr lang="en-US" dirty="0" err="1"/>
              <a:t>x+w</a:t>
            </a:r>
            <a:r>
              <a:rPr lang="en-US" dirty="0"/>
              <a:t>*x will obey the distribution with a mean of 0 and a variance of 2*σ*σ.</a:t>
            </a:r>
          </a:p>
        </p:txBody>
      </p:sp>
      <p:sp>
        <p:nvSpPr>
          <p:cNvPr id="9" name="Rectangle 8">
            <a:extLst>
              <a:ext uri="{FF2B5EF4-FFF2-40B4-BE49-F238E27FC236}">
                <a16:creationId xmlns:a16="http://schemas.microsoft.com/office/drawing/2014/main" id="{0EC31FA2-CCAE-4530-8779-EF7A7DE7A0D7}"/>
              </a:ext>
            </a:extLst>
          </p:cNvPr>
          <p:cNvSpPr/>
          <p:nvPr/>
        </p:nvSpPr>
        <p:spPr>
          <a:xfrm>
            <a:off x="1101123" y="751790"/>
            <a:ext cx="3346044"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Xavier initialization</a:t>
            </a:r>
          </a:p>
        </p:txBody>
      </p:sp>
      <p:sp>
        <p:nvSpPr>
          <p:cNvPr id="6" name="TextBox 5">
            <a:extLst>
              <a:ext uri="{FF2B5EF4-FFF2-40B4-BE49-F238E27FC236}">
                <a16:creationId xmlns:a16="http://schemas.microsoft.com/office/drawing/2014/main" id="{134082F5-395E-4490-A987-0C7277D76A5C}"/>
              </a:ext>
            </a:extLst>
          </p:cNvPr>
          <p:cNvSpPr txBox="1"/>
          <p:nvPr/>
        </p:nvSpPr>
        <p:spPr>
          <a:xfrm>
            <a:off x="1212112" y="4344804"/>
            <a:ext cx="9930809" cy="923330"/>
          </a:xfrm>
          <a:prstGeom prst="rect">
            <a:avLst/>
          </a:prstGeom>
          <a:noFill/>
        </p:spPr>
        <p:txBody>
          <a:bodyPr wrap="square" rtlCol="0">
            <a:spAutoFit/>
          </a:bodyPr>
          <a:lstStyle/>
          <a:p>
            <a:r>
              <a:rPr lang="en-US" dirty="0"/>
              <a:t>(1)For</a:t>
            </a:r>
            <a:r>
              <a:rPr lang="zh-CN" altLang="en-US" dirty="0"/>
              <a:t> </a:t>
            </a:r>
            <a:r>
              <a:rPr lang="en-US" altLang="zh-CN" dirty="0"/>
              <a:t>a</a:t>
            </a:r>
            <a:r>
              <a:rPr lang="zh-CN" altLang="en-US" dirty="0"/>
              <a:t> </a:t>
            </a:r>
            <a:r>
              <a:rPr lang="en-US" altLang="zh-CN" dirty="0"/>
              <a:t>active</a:t>
            </a:r>
            <a:r>
              <a:rPr lang="zh-CN" altLang="en-US" dirty="0"/>
              <a:t> </a:t>
            </a:r>
            <a:r>
              <a:rPr lang="en-US" altLang="zh-CN" dirty="0"/>
              <a:t>function f(x), f’(x)=1.(for example tanh()).</a:t>
            </a:r>
          </a:p>
          <a:p>
            <a:r>
              <a:rPr lang="en-US" altLang="zh-CN" dirty="0"/>
              <a:t>(2)Assume that all input data x and parameter w satisfy the distribution with a mean of 0 and variance σ.</a:t>
            </a:r>
          </a:p>
          <a:p>
            <a:r>
              <a:rPr lang="en-US" dirty="0"/>
              <a:t>(3) Suppose the input x and the weight w are independently and identically distributed.</a:t>
            </a:r>
          </a:p>
        </p:txBody>
      </p:sp>
      <p:sp>
        <p:nvSpPr>
          <p:cNvPr id="2" name="Rectangle 1">
            <a:extLst>
              <a:ext uri="{FF2B5EF4-FFF2-40B4-BE49-F238E27FC236}">
                <a16:creationId xmlns:a16="http://schemas.microsoft.com/office/drawing/2014/main" id="{A15C8508-559F-42EB-BCF6-FB34FB634336}"/>
              </a:ext>
            </a:extLst>
          </p:cNvPr>
          <p:cNvSpPr/>
          <p:nvPr/>
        </p:nvSpPr>
        <p:spPr>
          <a:xfrm>
            <a:off x="1101123" y="3821584"/>
            <a:ext cx="1919115"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Assumption</a:t>
            </a:r>
          </a:p>
        </p:txBody>
      </p:sp>
      <p:pic>
        <p:nvPicPr>
          <p:cNvPr id="7" name="音频 6">
            <a:hlinkClick r:id="" action="ppaction://media"/>
            <a:extLst>
              <a:ext uri="{FF2B5EF4-FFF2-40B4-BE49-F238E27FC236}">
                <a16:creationId xmlns:a16="http://schemas.microsoft.com/office/drawing/2014/main" id="{F5CEEAFC-8FC5-461F-A896-6B66DC70BD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096121825"/>
      </p:ext>
    </p:extLst>
  </p:cSld>
  <p:clrMapOvr>
    <a:masterClrMapping/>
  </p:clrMapOvr>
  <mc:AlternateContent xmlns:mc="http://schemas.openxmlformats.org/markup-compatibility/2006">
    <mc:Choice xmlns:p14="http://schemas.microsoft.com/office/powerpoint/2010/main" Requires="p14">
      <p:transition spd="slow" p14:dur="2000" advTm="89604"/>
    </mc:Choice>
    <mc:Fallback>
      <p:transition spd="slow" advTm="89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C31FA2-CCAE-4530-8779-EF7A7DE7A0D7}"/>
              </a:ext>
            </a:extLst>
          </p:cNvPr>
          <p:cNvSpPr/>
          <p:nvPr/>
        </p:nvSpPr>
        <p:spPr>
          <a:xfrm>
            <a:off x="1101123" y="751790"/>
            <a:ext cx="3346044" cy="584775"/>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sp>
        <p:nvSpPr>
          <p:cNvPr id="2" name="Rectangle 1">
            <a:extLst>
              <a:ext uri="{FF2B5EF4-FFF2-40B4-BE49-F238E27FC236}">
                <a16:creationId xmlns:a16="http://schemas.microsoft.com/office/drawing/2014/main" id="{62E0A299-6DEE-4B7E-BC64-C63A9B0604F9}"/>
              </a:ext>
            </a:extLst>
          </p:cNvPr>
          <p:cNvSpPr/>
          <p:nvPr/>
        </p:nvSpPr>
        <p:spPr>
          <a:xfrm>
            <a:off x="1107093" y="1670164"/>
            <a:ext cx="6504990" cy="523220"/>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Proving process (forward propagation)</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D0722130-8FD8-4109-86CB-BCCC73E576ED}"/>
              </a:ext>
            </a:extLst>
          </p:cNvPr>
          <p:cNvSpPr txBox="1"/>
          <p:nvPr/>
        </p:nvSpPr>
        <p:spPr>
          <a:xfrm>
            <a:off x="1233376" y="2207660"/>
            <a:ext cx="9930809" cy="1200329"/>
          </a:xfrm>
          <a:prstGeom prst="rect">
            <a:avLst/>
          </a:prstGeom>
          <a:noFill/>
        </p:spPr>
        <p:txBody>
          <a:bodyPr wrap="square" rtlCol="0">
            <a:spAutoFit/>
          </a:bodyPr>
          <a:lstStyle/>
          <a:p>
            <a:r>
              <a:rPr lang="en-US" dirty="0"/>
              <a:t>For</a:t>
            </a:r>
            <a:r>
              <a:rPr lang="zh-CN" altLang="en-US" dirty="0"/>
              <a:t> </a:t>
            </a:r>
            <a:r>
              <a:rPr lang="en-US" altLang="zh-CN" dirty="0"/>
              <a:t>an</a:t>
            </a:r>
            <a:r>
              <a:rPr lang="zh-CN" altLang="en-US" dirty="0"/>
              <a:t> </a:t>
            </a:r>
            <a:r>
              <a:rPr lang="en-US" altLang="zh-CN" dirty="0"/>
              <a:t>active</a:t>
            </a:r>
            <a:r>
              <a:rPr lang="zh-CN" altLang="en-US" dirty="0"/>
              <a:t> </a:t>
            </a:r>
            <a:r>
              <a:rPr lang="en-US" altLang="zh-CN" dirty="0" err="1"/>
              <a:t>function,f</a:t>
            </a:r>
            <a:r>
              <a:rPr lang="en-US" altLang="zh-CN" dirty="0"/>
              <a:t>(x)=x(ignore the </a:t>
            </a:r>
            <a:r>
              <a:rPr lang="en-US" altLang="zh-CN" dirty="0" err="1"/>
              <a:t>bisas</a:t>
            </a:r>
            <a:r>
              <a:rPr lang="en-US" altLang="zh-CN" dirty="0"/>
              <a:t>), f’(x)=1.(for example tanh()).</a:t>
            </a:r>
          </a:p>
          <a:p>
            <a:r>
              <a:rPr lang="en-US" dirty="0"/>
              <a:t>Output of the j layer is:</a:t>
            </a:r>
          </a:p>
          <a:p>
            <a:endParaRPr lang="en-US" dirty="0"/>
          </a:p>
          <a:p>
            <a:endParaRPr lang="en-US" dirty="0"/>
          </a:p>
        </p:txBody>
      </p:sp>
      <p:pic>
        <p:nvPicPr>
          <p:cNvPr id="5" name="Picture 4">
            <a:extLst>
              <a:ext uri="{FF2B5EF4-FFF2-40B4-BE49-F238E27FC236}">
                <a16:creationId xmlns:a16="http://schemas.microsoft.com/office/drawing/2014/main" id="{230D6624-0FF6-4514-852B-2377D09EC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642" y="2807824"/>
            <a:ext cx="1543050" cy="838200"/>
          </a:xfrm>
          <a:prstGeom prst="rect">
            <a:avLst/>
          </a:prstGeom>
        </p:spPr>
      </p:pic>
      <p:sp>
        <p:nvSpPr>
          <p:cNvPr id="6" name="TextBox 5">
            <a:extLst>
              <a:ext uri="{FF2B5EF4-FFF2-40B4-BE49-F238E27FC236}">
                <a16:creationId xmlns:a16="http://schemas.microsoft.com/office/drawing/2014/main" id="{1A1E61D8-CC57-41EA-88A0-2FB5A8A81263}"/>
              </a:ext>
            </a:extLst>
          </p:cNvPr>
          <p:cNvSpPr txBox="1"/>
          <p:nvPr/>
        </p:nvSpPr>
        <p:spPr>
          <a:xfrm>
            <a:off x="1143172" y="3715515"/>
            <a:ext cx="616689" cy="369332"/>
          </a:xfrm>
          <a:prstGeom prst="rect">
            <a:avLst/>
          </a:prstGeom>
          <a:noFill/>
        </p:spPr>
        <p:txBody>
          <a:bodyPr wrap="square" rtlCol="0">
            <a:spAutoFit/>
          </a:bodyPr>
          <a:lstStyle/>
          <a:p>
            <a:r>
              <a:rPr lang="en-US" dirty="0"/>
              <a:t>then</a:t>
            </a:r>
          </a:p>
        </p:txBody>
      </p:sp>
      <p:pic>
        <p:nvPicPr>
          <p:cNvPr id="8" name="Picture 7">
            <a:extLst>
              <a:ext uri="{FF2B5EF4-FFF2-40B4-BE49-F238E27FC236}">
                <a16:creationId xmlns:a16="http://schemas.microsoft.com/office/drawing/2014/main" id="{8250A333-153D-41D6-B715-46C23FB2E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321" y="4015356"/>
            <a:ext cx="1990725" cy="419100"/>
          </a:xfrm>
          <a:prstGeom prst="rect">
            <a:avLst/>
          </a:prstGeom>
        </p:spPr>
      </p:pic>
      <p:sp>
        <p:nvSpPr>
          <p:cNvPr id="11" name="Speech Bubble: Oval 10">
            <a:extLst>
              <a:ext uri="{FF2B5EF4-FFF2-40B4-BE49-F238E27FC236}">
                <a16:creationId xmlns:a16="http://schemas.microsoft.com/office/drawing/2014/main" id="{5264D2E7-13BD-45E4-89E1-646EC72A4DA6}"/>
              </a:ext>
            </a:extLst>
          </p:cNvPr>
          <p:cNvSpPr/>
          <p:nvPr/>
        </p:nvSpPr>
        <p:spPr>
          <a:xfrm>
            <a:off x="6273208" y="2661890"/>
            <a:ext cx="3179136" cy="103052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Since w and x are independently and identically distributed</a:t>
            </a:r>
          </a:p>
        </p:txBody>
      </p:sp>
      <p:pic>
        <p:nvPicPr>
          <p:cNvPr id="13" name="Picture 12">
            <a:extLst>
              <a:ext uri="{FF2B5EF4-FFF2-40B4-BE49-F238E27FC236}">
                <a16:creationId xmlns:a16="http://schemas.microsoft.com/office/drawing/2014/main" id="{53D1E4F1-2624-4BFB-8EFB-6C8B04C2A0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9130" y="4539172"/>
            <a:ext cx="1724025" cy="400050"/>
          </a:xfrm>
          <a:prstGeom prst="rect">
            <a:avLst/>
          </a:prstGeom>
        </p:spPr>
      </p:pic>
      <p:pic>
        <p:nvPicPr>
          <p:cNvPr id="15" name="Picture 14">
            <a:extLst>
              <a:ext uri="{FF2B5EF4-FFF2-40B4-BE49-F238E27FC236}">
                <a16:creationId xmlns:a16="http://schemas.microsoft.com/office/drawing/2014/main" id="{58AA1DF2-0B08-40DC-815F-399482DB19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4999" y="4596831"/>
            <a:ext cx="1743075" cy="371475"/>
          </a:xfrm>
          <a:prstGeom prst="rect">
            <a:avLst/>
          </a:prstGeom>
        </p:spPr>
      </p:pic>
      <p:sp>
        <p:nvSpPr>
          <p:cNvPr id="16" name="Rectangle 15">
            <a:extLst>
              <a:ext uri="{FF2B5EF4-FFF2-40B4-BE49-F238E27FC236}">
                <a16:creationId xmlns:a16="http://schemas.microsoft.com/office/drawing/2014/main" id="{71BA2C64-08BC-4562-8A91-B526CD067E6D}"/>
              </a:ext>
            </a:extLst>
          </p:cNvPr>
          <p:cNvSpPr/>
          <p:nvPr/>
        </p:nvSpPr>
        <p:spPr>
          <a:xfrm>
            <a:off x="7484726" y="4163427"/>
            <a:ext cx="114005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pic>
        <p:nvPicPr>
          <p:cNvPr id="18" name="Picture 17">
            <a:extLst>
              <a:ext uri="{FF2B5EF4-FFF2-40B4-BE49-F238E27FC236}">
                <a16:creationId xmlns:a16="http://schemas.microsoft.com/office/drawing/2014/main" id="{F181001F-4284-4704-802E-CB8A45FD28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2207" y="4994139"/>
            <a:ext cx="5981700" cy="571500"/>
          </a:xfrm>
          <a:prstGeom prst="rect">
            <a:avLst/>
          </a:prstGeom>
        </p:spPr>
      </p:pic>
      <p:sp>
        <p:nvSpPr>
          <p:cNvPr id="19" name="Thought Bubble: Cloud 18">
            <a:extLst>
              <a:ext uri="{FF2B5EF4-FFF2-40B4-BE49-F238E27FC236}">
                <a16:creationId xmlns:a16="http://schemas.microsoft.com/office/drawing/2014/main" id="{313424AF-35C4-4F2F-921B-A4D55EFBE605}"/>
              </a:ext>
            </a:extLst>
          </p:cNvPr>
          <p:cNvSpPr/>
          <p:nvPr/>
        </p:nvSpPr>
        <p:spPr>
          <a:xfrm>
            <a:off x="8972371" y="4478874"/>
            <a:ext cx="1711841" cy="10305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 is the label of the layer</a:t>
            </a:r>
          </a:p>
        </p:txBody>
      </p:sp>
      <p:sp>
        <p:nvSpPr>
          <p:cNvPr id="20" name="TextBox 19">
            <a:extLst>
              <a:ext uri="{FF2B5EF4-FFF2-40B4-BE49-F238E27FC236}">
                <a16:creationId xmlns:a16="http://schemas.microsoft.com/office/drawing/2014/main" id="{B249AB6F-3ED8-40E6-A486-ED2BD886AE7C}"/>
              </a:ext>
            </a:extLst>
          </p:cNvPr>
          <p:cNvSpPr txBox="1"/>
          <p:nvPr/>
        </p:nvSpPr>
        <p:spPr>
          <a:xfrm>
            <a:off x="1233375" y="5767754"/>
            <a:ext cx="1108831" cy="369332"/>
          </a:xfrm>
          <a:prstGeom prst="rect">
            <a:avLst/>
          </a:prstGeom>
          <a:noFill/>
        </p:spPr>
        <p:txBody>
          <a:bodyPr wrap="square" rtlCol="0">
            <a:spAutoFit/>
          </a:bodyPr>
          <a:lstStyle/>
          <a:p>
            <a:r>
              <a:rPr lang="en-US" dirty="0"/>
              <a:t>All in all</a:t>
            </a:r>
          </a:p>
        </p:txBody>
      </p:sp>
      <p:pic>
        <p:nvPicPr>
          <p:cNvPr id="22" name="Picture 21">
            <a:extLst>
              <a:ext uri="{FF2B5EF4-FFF2-40B4-BE49-F238E27FC236}">
                <a16:creationId xmlns:a16="http://schemas.microsoft.com/office/drawing/2014/main" id="{6AA6AB3C-633D-4D71-96FD-850FA4CF11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4921" y="5448855"/>
            <a:ext cx="2143125" cy="847725"/>
          </a:xfrm>
          <a:prstGeom prst="rect">
            <a:avLst/>
          </a:prstGeom>
        </p:spPr>
      </p:pic>
      <p:pic>
        <p:nvPicPr>
          <p:cNvPr id="12" name="音频 11">
            <a:hlinkClick r:id="" action="ppaction://media"/>
            <a:extLst>
              <a:ext uri="{FF2B5EF4-FFF2-40B4-BE49-F238E27FC236}">
                <a16:creationId xmlns:a16="http://schemas.microsoft.com/office/drawing/2014/main" id="{940E5A75-F8E6-4004-9649-1CA4D30E6E6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984933070"/>
      </p:ext>
    </p:extLst>
  </p:cSld>
  <p:clrMapOvr>
    <a:masterClrMapping/>
  </p:clrMapOvr>
  <mc:AlternateContent xmlns:mc="http://schemas.openxmlformats.org/markup-compatibility/2006">
    <mc:Choice xmlns:p14="http://schemas.microsoft.com/office/powerpoint/2010/main" Requires="p14">
      <p:transition spd="slow" p14:dur="2000" advTm="71929"/>
    </mc:Choice>
    <mc:Fallback>
      <p:transition spd="slow" advTm="7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C31FA2-CCAE-4530-8779-EF7A7DE7A0D7}"/>
              </a:ext>
            </a:extLst>
          </p:cNvPr>
          <p:cNvSpPr/>
          <p:nvPr/>
        </p:nvSpPr>
        <p:spPr>
          <a:xfrm>
            <a:off x="1101123" y="751790"/>
            <a:ext cx="3346044" cy="584775"/>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22" name="Picture 21">
            <a:extLst>
              <a:ext uri="{FF2B5EF4-FFF2-40B4-BE49-F238E27FC236}">
                <a16:creationId xmlns:a16="http://schemas.microsoft.com/office/drawing/2014/main" id="{6AA6AB3C-633D-4D71-96FD-850FA4CF1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32" y="3076836"/>
            <a:ext cx="2940300" cy="1163052"/>
          </a:xfrm>
          <a:prstGeom prst="rect">
            <a:avLst/>
          </a:prstGeom>
        </p:spPr>
      </p:pic>
      <p:sp>
        <p:nvSpPr>
          <p:cNvPr id="25" name="Thought Bubble: Cloud 24">
            <a:extLst>
              <a:ext uri="{FF2B5EF4-FFF2-40B4-BE49-F238E27FC236}">
                <a16:creationId xmlns:a16="http://schemas.microsoft.com/office/drawing/2014/main" id="{DF26C24B-1E97-4C45-9394-D873DD341504}"/>
              </a:ext>
            </a:extLst>
          </p:cNvPr>
          <p:cNvSpPr/>
          <p:nvPr/>
        </p:nvSpPr>
        <p:spPr>
          <a:xfrm>
            <a:off x="4959016" y="1951621"/>
            <a:ext cx="2273968" cy="14437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a:t>
            </a:r>
            <a:r>
              <a:rPr lang="en-US" baseline="30000" dirty="0"/>
              <a:t>i</a:t>
            </a:r>
            <a:r>
              <a:rPr lang="en-US" dirty="0"/>
              <a:t>*ẟ</a:t>
            </a:r>
            <a:r>
              <a:rPr lang="en-US" baseline="30000" dirty="0" err="1"/>
              <a:t>i</a:t>
            </a:r>
            <a:r>
              <a:rPr lang="en-US" baseline="-25000" dirty="0" err="1"/>
              <a:t>W</a:t>
            </a:r>
            <a:r>
              <a:rPr lang="en-US" dirty="0"/>
              <a:t>&gt;1, what’s the result?</a:t>
            </a:r>
          </a:p>
          <a:p>
            <a:pPr algn="ctr"/>
            <a:endParaRPr lang="en-US" dirty="0"/>
          </a:p>
        </p:txBody>
      </p:sp>
      <p:sp>
        <p:nvSpPr>
          <p:cNvPr id="26" name="Thought Bubble: Cloud 25">
            <a:extLst>
              <a:ext uri="{FF2B5EF4-FFF2-40B4-BE49-F238E27FC236}">
                <a16:creationId xmlns:a16="http://schemas.microsoft.com/office/drawing/2014/main" id="{2404EE9D-A663-4439-9AA4-DDBDF8B2AE73}"/>
              </a:ext>
            </a:extLst>
          </p:cNvPr>
          <p:cNvSpPr/>
          <p:nvPr/>
        </p:nvSpPr>
        <p:spPr>
          <a:xfrm>
            <a:off x="4959016" y="4098757"/>
            <a:ext cx="2273968" cy="14437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n</a:t>
            </a:r>
            <a:r>
              <a:rPr lang="en-US" baseline="30000" dirty="0"/>
              <a:t>i</a:t>
            </a:r>
            <a:r>
              <a:rPr lang="en-US" dirty="0"/>
              <a:t>*ẟ</a:t>
            </a:r>
            <a:r>
              <a:rPr lang="en-US" baseline="30000" dirty="0" err="1"/>
              <a:t>i</a:t>
            </a:r>
            <a:r>
              <a:rPr lang="en-US" baseline="-25000" dirty="0" err="1"/>
              <a:t>W</a:t>
            </a:r>
            <a:r>
              <a:rPr lang="en-US" dirty="0"/>
              <a:t>&lt;1, what’s the result?</a:t>
            </a:r>
          </a:p>
          <a:p>
            <a:pPr algn="ctr"/>
            <a:endParaRPr lang="en-US" dirty="0"/>
          </a:p>
        </p:txBody>
      </p:sp>
      <p:pic>
        <p:nvPicPr>
          <p:cNvPr id="4" name="音频 3">
            <a:hlinkClick r:id="" action="ppaction://media"/>
            <a:extLst>
              <a:ext uri="{FF2B5EF4-FFF2-40B4-BE49-F238E27FC236}">
                <a16:creationId xmlns:a16="http://schemas.microsoft.com/office/drawing/2014/main" id="{BD743339-7BCD-496F-8D5D-A30E4F6BCF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25152882"/>
      </p:ext>
    </p:extLst>
  </p:cSld>
  <p:clrMapOvr>
    <a:masterClrMapping/>
  </p:clrMapOvr>
  <mc:AlternateContent xmlns:mc="http://schemas.openxmlformats.org/markup-compatibility/2006">
    <mc:Choice xmlns:p14="http://schemas.microsoft.com/office/powerpoint/2010/main" Requires="p14">
      <p:transition spd="slow" p14:dur="2000" advTm="19166"/>
    </mc:Choice>
    <mc:Fallback>
      <p:transition spd="slow" advTm="19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C31FA2-CCAE-4530-8779-EF7A7DE7A0D7}"/>
              </a:ext>
            </a:extLst>
          </p:cNvPr>
          <p:cNvSpPr/>
          <p:nvPr/>
        </p:nvSpPr>
        <p:spPr>
          <a:xfrm>
            <a:off x="1101123" y="751790"/>
            <a:ext cx="3346044" cy="584775"/>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22" name="Picture 21">
            <a:extLst>
              <a:ext uri="{FF2B5EF4-FFF2-40B4-BE49-F238E27FC236}">
                <a16:creationId xmlns:a16="http://schemas.microsoft.com/office/drawing/2014/main" id="{6AA6AB3C-633D-4D71-96FD-850FA4CF1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432" y="3076836"/>
            <a:ext cx="2940300" cy="1163052"/>
          </a:xfrm>
          <a:prstGeom prst="rect">
            <a:avLst/>
          </a:prstGeom>
        </p:spPr>
      </p:pic>
      <p:sp>
        <p:nvSpPr>
          <p:cNvPr id="25" name="Thought Bubble: Cloud 24">
            <a:extLst>
              <a:ext uri="{FF2B5EF4-FFF2-40B4-BE49-F238E27FC236}">
                <a16:creationId xmlns:a16="http://schemas.microsoft.com/office/drawing/2014/main" id="{DF26C24B-1E97-4C45-9394-D873DD341504}"/>
              </a:ext>
            </a:extLst>
          </p:cNvPr>
          <p:cNvSpPr/>
          <p:nvPr/>
        </p:nvSpPr>
        <p:spPr>
          <a:xfrm>
            <a:off x="4959016" y="1951621"/>
            <a:ext cx="2273968" cy="14437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n</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*ẟ</a:t>
            </a:r>
            <a:r>
              <a:rPr kumimoji="0" lang="en-US" sz="1800" b="0" i="0" u="none" strike="noStrike" kern="1200" cap="none" spc="0" normalizeH="0" baseline="30000" noProof="0" dirty="0" err="1">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25000" noProof="0" dirty="0" err="1">
                <a:ln>
                  <a:noFill/>
                </a:ln>
                <a:solidFill>
                  <a:prstClr val="white"/>
                </a:solidFill>
                <a:effectLst/>
                <a:uLnTx/>
                <a:uFillTx/>
                <a:latin typeface="Calibri" panose="020F0502020204030204"/>
                <a:ea typeface="+mn-ea"/>
                <a:cs typeface="+mn-cs"/>
              </a:rPr>
              <a:t>W</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&gt;1, what’s the result?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hought Bubble: Cloud 25">
            <a:extLst>
              <a:ext uri="{FF2B5EF4-FFF2-40B4-BE49-F238E27FC236}">
                <a16:creationId xmlns:a16="http://schemas.microsoft.com/office/drawing/2014/main" id="{2404EE9D-A663-4439-9AA4-DDBDF8B2AE73}"/>
              </a:ext>
            </a:extLst>
          </p:cNvPr>
          <p:cNvSpPr/>
          <p:nvPr/>
        </p:nvSpPr>
        <p:spPr>
          <a:xfrm>
            <a:off x="4959016" y="4098757"/>
            <a:ext cx="2273968" cy="144379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n</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*ẟ</a:t>
            </a:r>
            <a:r>
              <a:rPr kumimoji="0" lang="en-US" sz="1800" b="0" i="0" u="none" strike="noStrike" kern="1200" cap="none" spc="0" normalizeH="0" baseline="30000" noProof="0" dirty="0" err="1">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25000" noProof="0" dirty="0" err="1">
                <a:ln>
                  <a:noFill/>
                </a:ln>
                <a:solidFill>
                  <a:prstClr val="white"/>
                </a:solidFill>
                <a:effectLst/>
                <a:uLnTx/>
                <a:uFillTx/>
                <a:latin typeface="Calibri" panose="020F0502020204030204"/>
                <a:ea typeface="+mn-ea"/>
                <a:cs typeface="+mn-cs"/>
              </a:rPr>
              <a:t>W</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&lt;1, what’s the result?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02C0EC54-6F1D-4056-96A4-D84E26F7986A}"/>
              </a:ext>
            </a:extLst>
          </p:cNvPr>
          <p:cNvSpPr txBox="1"/>
          <p:nvPr/>
        </p:nvSpPr>
        <p:spPr>
          <a:xfrm>
            <a:off x="8025063" y="1987767"/>
            <a:ext cx="25146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the number of layers is deeper, the variance of the values will become larger and larger.</a:t>
            </a:r>
          </a:p>
        </p:txBody>
      </p:sp>
      <p:sp>
        <p:nvSpPr>
          <p:cNvPr id="28" name="TextBox 27">
            <a:extLst>
              <a:ext uri="{FF2B5EF4-FFF2-40B4-BE49-F238E27FC236}">
                <a16:creationId xmlns:a16="http://schemas.microsoft.com/office/drawing/2014/main" id="{EB44FDE0-0715-433B-AD11-1270462862E8}"/>
              </a:ext>
            </a:extLst>
          </p:cNvPr>
          <p:cNvSpPr txBox="1"/>
          <p:nvPr/>
        </p:nvSpPr>
        <p:spPr>
          <a:xfrm>
            <a:off x="8025063" y="4367463"/>
            <a:ext cx="251460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the number of layers is deeper, the variance of the values will become smaller and smaller.</a:t>
            </a:r>
          </a:p>
        </p:txBody>
      </p:sp>
      <p:pic>
        <p:nvPicPr>
          <p:cNvPr id="3" name="音频 2">
            <a:hlinkClick r:id="" action="ppaction://media"/>
            <a:extLst>
              <a:ext uri="{FF2B5EF4-FFF2-40B4-BE49-F238E27FC236}">
                <a16:creationId xmlns:a16="http://schemas.microsoft.com/office/drawing/2014/main" id="{9119969F-B20B-4D3D-A412-5416FFBEF0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359653777"/>
      </p:ext>
    </p:extLst>
  </p:cSld>
  <p:clrMapOvr>
    <a:masterClrMapping/>
  </p:clrMapOvr>
  <mc:AlternateContent xmlns:mc="http://schemas.openxmlformats.org/markup-compatibility/2006">
    <mc:Choice xmlns:p14="http://schemas.microsoft.com/office/powerpoint/2010/main" Requires="p14">
      <p:transition spd="slow" p14:dur="2000" advTm="36496"/>
    </mc:Choice>
    <mc:Fallback>
      <p:transition spd="slow" advTm="36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C31FA2-CCAE-4530-8779-EF7A7DE7A0D7}"/>
              </a:ext>
            </a:extLst>
          </p:cNvPr>
          <p:cNvSpPr/>
          <p:nvPr/>
        </p:nvSpPr>
        <p:spPr>
          <a:xfrm>
            <a:off x="1101123" y="751790"/>
            <a:ext cx="3346044" cy="584775"/>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Xavier initialization</a:t>
            </a:r>
          </a:p>
        </p:txBody>
      </p:sp>
      <p:pic>
        <p:nvPicPr>
          <p:cNvPr id="22" name="Picture 21">
            <a:extLst>
              <a:ext uri="{FF2B5EF4-FFF2-40B4-BE49-F238E27FC236}">
                <a16:creationId xmlns:a16="http://schemas.microsoft.com/office/drawing/2014/main" id="{6AA6AB3C-633D-4D71-96FD-850FA4CF1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446" y="1734081"/>
            <a:ext cx="2849228" cy="1127028"/>
          </a:xfrm>
          <a:prstGeom prst="rect">
            <a:avLst/>
          </a:prstGeom>
        </p:spPr>
      </p:pic>
      <p:sp>
        <p:nvSpPr>
          <p:cNvPr id="2" name="TextBox 1">
            <a:extLst>
              <a:ext uri="{FF2B5EF4-FFF2-40B4-BE49-F238E27FC236}">
                <a16:creationId xmlns:a16="http://schemas.microsoft.com/office/drawing/2014/main" id="{A5D8C1F3-7FCF-4980-817C-C82EE3623C93}"/>
              </a:ext>
            </a:extLst>
          </p:cNvPr>
          <p:cNvSpPr txBox="1"/>
          <p:nvPr/>
        </p:nvSpPr>
        <p:spPr>
          <a:xfrm>
            <a:off x="1242228" y="2035985"/>
            <a:ext cx="1531917" cy="523220"/>
          </a:xfrm>
          <a:prstGeom prst="rect">
            <a:avLst/>
          </a:prstGeom>
          <a:noFill/>
        </p:spPr>
        <p:txBody>
          <a:bodyPr wrap="square" rtlCol="0">
            <a:spAutoFit/>
          </a:bodyPr>
          <a:lstStyle/>
          <a:p>
            <a:r>
              <a:rPr lang="en-US" sz="2800" dirty="0"/>
              <a:t>Solution</a:t>
            </a:r>
          </a:p>
        </p:txBody>
      </p:sp>
      <p:sp>
        <p:nvSpPr>
          <p:cNvPr id="3" name="TextBox 2">
            <a:extLst>
              <a:ext uri="{FF2B5EF4-FFF2-40B4-BE49-F238E27FC236}">
                <a16:creationId xmlns:a16="http://schemas.microsoft.com/office/drawing/2014/main" id="{09455A2F-75E4-483A-A55D-309038CE7B47}"/>
              </a:ext>
            </a:extLst>
          </p:cNvPr>
          <p:cNvSpPr txBox="1"/>
          <p:nvPr/>
        </p:nvSpPr>
        <p:spPr>
          <a:xfrm>
            <a:off x="1377538" y="3051958"/>
            <a:ext cx="6757059" cy="646331"/>
          </a:xfrm>
          <a:prstGeom prst="rect">
            <a:avLst/>
          </a:prstGeom>
          <a:noFill/>
        </p:spPr>
        <p:txBody>
          <a:bodyPr wrap="square" rtlCol="0">
            <a:spAutoFit/>
          </a:bodyPr>
          <a:lstStyle/>
          <a:p>
            <a:r>
              <a:rPr lang="en-US" dirty="0"/>
              <a:t>For any </a:t>
            </a:r>
            <a:r>
              <a:rPr lang="en-US" dirty="0" err="1"/>
              <a:t>i-th</a:t>
            </a:r>
            <a:r>
              <a:rPr lang="en-US" dirty="0"/>
              <a:t> layer, to ensure that the variance of the input and output is consistent, you need to meet:</a:t>
            </a:r>
          </a:p>
        </p:txBody>
      </p:sp>
      <p:pic>
        <p:nvPicPr>
          <p:cNvPr id="5" name="Picture 4">
            <a:extLst>
              <a:ext uri="{FF2B5EF4-FFF2-40B4-BE49-F238E27FC236}">
                <a16:creationId xmlns:a16="http://schemas.microsoft.com/office/drawing/2014/main" id="{BB89EF63-C006-4A23-A338-048311A64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672" y="4191042"/>
            <a:ext cx="1252990" cy="835326"/>
          </a:xfrm>
          <a:prstGeom prst="rect">
            <a:avLst/>
          </a:prstGeom>
        </p:spPr>
      </p:pic>
      <p:pic>
        <p:nvPicPr>
          <p:cNvPr id="6" name="音频 5">
            <a:hlinkClick r:id="" action="ppaction://media"/>
            <a:extLst>
              <a:ext uri="{FF2B5EF4-FFF2-40B4-BE49-F238E27FC236}">
                <a16:creationId xmlns:a16="http://schemas.microsoft.com/office/drawing/2014/main" id="{3448A146-3FE2-4016-80D6-930B0C700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362818509"/>
      </p:ext>
    </p:extLst>
  </p:cSld>
  <p:clrMapOvr>
    <a:masterClrMapping/>
  </p:clrMapOvr>
  <mc:AlternateContent xmlns:mc="http://schemas.openxmlformats.org/markup-compatibility/2006">
    <mc:Choice xmlns:p14="http://schemas.microsoft.com/office/powerpoint/2010/main" Requires="p14">
      <p:transition spd="slow" p14:dur="2000" advTm="24148"/>
    </mc:Choice>
    <mc:Fallback>
      <p:transition spd="slow" advTm="24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0</TotalTime>
  <Words>705</Words>
  <Application>Microsoft Office PowerPoint</Application>
  <PresentationFormat>宽屏</PresentationFormat>
  <Paragraphs>90</Paragraphs>
  <Slides>14</Slides>
  <Notes>0</Notes>
  <HiddenSlides>0</HiddenSlides>
  <MMClips>14</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14</vt:i4>
      </vt:variant>
    </vt:vector>
  </HeadingPairs>
  <TitlesOfParts>
    <vt:vector size="17" baseType="lpstr">
      <vt:lpstr>Calibri</vt:lpstr>
      <vt:lpstr>Calibri Light</vt:lpstr>
      <vt:lpstr>Retrospect</vt:lpstr>
      <vt:lpstr>Initialization technique</vt:lpstr>
      <vt:lpstr>Initializaiton</vt:lpstr>
      <vt:lpstr>Initializaiton</vt:lpstr>
      <vt:lpstr>Initializaiton</vt:lpstr>
      <vt:lpstr>PowerPoint 演示文稿</vt:lpstr>
      <vt:lpstr>PowerPoint 演示文稿</vt:lpstr>
      <vt:lpstr>PowerPoint 演示文稿</vt:lpstr>
      <vt:lpstr>PowerPoint 演示文稿</vt:lpstr>
      <vt:lpstr>PowerPoint 演示文稿</vt:lpstr>
      <vt:lpstr>Xavier initialization</vt:lpstr>
      <vt:lpstr>Xavier initialization</vt:lpstr>
      <vt:lpstr>Xavier initialization</vt:lpstr>
      <vt:lpstr>Xavier initialization</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Initialization technique</dc:title>
  <dc:creator>IAI User</dc:creator>
  <cp:lastModifiedBy>504582998@qq.com</cp:lastModifiedBy>
  <cp:revision>26</cp:revision>
  <dcterms:created xsi:type="dcterms:W3CDTF">2018-12-08T10:36:49Z</dcterms:created>
  <dcterms:modified xsi:type="dcterms:W3CDTF">2018-12-09T10:57:57Z</dcterms:modified>
</cp:coreProperties>
</file>